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4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4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4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06" r:id="rId2"/>
    <p:sldId id="2614" r:id="rId3"/>
    <p:sldId id="2595" r:id="rId4"/>
    <p:sldId id="2686" r:id="rId5"/>
    <p:sldId id="2687" r:id="rId6"/>
    <p:sldId id="2621" r:id="rId7"/>
    <p:sldId id="2688" r:id="rId8"/>
    <p:sldId id="2689" r:id="rId9"/>
    <p:sldId id="2780" r:id="rId10"/>
    <p:sldId id="2781" r:id="rId11"/>
    <p:sldId id="2740" r:id="rId12"/>
    <p:sldId id="2697" r:id="rId13"/>
    <p:sldId id="2782" r:id="rId14"/>
    <p:sldId id="2772" r:id="rId15"/>
    <p:sldId id="2729" r:id="rId16"/>
    <p:sldId id="2783" r:id="rId17"/>
    <p:sldId id="2753" r:id="rId18"/>
    <p:sldId id="2754" r:id="rId19"/>
    <p:sldId id="2752" r:id="rId20"/>
    <p:sldId id="2705" r:id="rId21"/>
    <p:sldId id="2706" r:id="rId22"/>
    <p:sldId id="2755" r:id="rId23"/>
    <p:sldId id="2756" r:id="rId24"/>
    <p:sldId id="2757" r:id="rId25"/>
    <p:sldId id="2758" r:id="rId26"/>
    <p:sldId id="2759" r:id="rId27"/>
    <p:sldId id="2760" r:id="rId28"/>
    <p:sldId id="2761" r:id="rId29"/>
    <p:sldId id="2762" r:id="rId30"/>
    <p:sldId id="2763" r:id="rId31"/>
    <p:sldId id="2765" r:id="rId32"/>
    <p:sldId id="2764" r:id="rId33"/>
    <p:sldId id="2784" r:id="rId34"/>
    <p:sldId id="2785" r:id="rId35"/>
    <p:sldId id="2769" r:id="rId36"/>
    <p:sldId id="2771" r:id="rId37"/>
    <p:sldId id="2703" r:id="rId38"/>
    <p:sldId id="2773" r:id="rId39"/>
    <p:sldId id="2786" r:id="rId40"/>
    <p:sldId id="2788" r:id="rId41"/>
    <p:sldId id="2745" r:id="rId42"/>
    <p:sldId id="2787" r:id="rId43"/>
    <p:sldId id="2711" r:id="rId44"/>
    <p:sldId id="2774" r:id="rId45"/>
    <p:sldId id="2775" r:id="rId46"/>
    <p:sldId id="2776" r:id="rId47"/>
    <p:sldId id="2777" r:id="rId48"/>
    <p:sldId id="2778" r:id="rId49"/>
    <p:sldId id="2779"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4472C4"/>
    <a:srgbClr val="2F5597"/>
    <a:srgbClr val="FFFFFF"/>
    <a:srgbClr val="1736FF"/>
    <a:srgbClr val="E4E6E7"/>
    <a:srgbClr val="BFBEBD"/>
    <a:srgbClr val="F16005"/>
    <a:srgbClr val="C7D4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248" autoAdjust="0"/>
  </p:normalViewPr>
  <p:slideViewPr>
    <p:cSldViewPr snapToGrid="0" showGuides="1">
      <p:cViewPr varScale="1">
        <p:scale>
          <a:sx n="77" d="100"/>
          <a:sy n="77" d="100"/>
        </p:scale>
        <p:origin x="864" y="43"/>
      </p:cViewPr>
      <p:guideLst>
        <p:guide orient="horz" pos="18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1917-B337-4335-AEF3-7EECED3CFA3F}" type="datetimeFigureOut">
              <a:rPr lang="zh-CN" altLang="en-US" smtClean="0"/>
              <a:t>2024/5/20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B9C8-14E8-4727-93A3-876F3F25BCC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1583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dirty="0"/>
              <a:t>FAST DIFFERENTIABLE RASTERIZER FOR GAUSSIANS</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86346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16521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48214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1442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7359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6093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2925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05912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MFCC</a:t>
            </a:r>
            <a:r>
              <a:rPr lang="zh-CN" altLang="en-US" b="0" i="0" dirty="0">
                <a:solidFill>
                  <a:srgbClr val="374151"/>
                </a:solidFill>
                <a:effectLst/>
                <a:latin typeface="Söhne"/>
              </a:rPr>
              <a:t>（</a:t>
            </a:r>
            <a:r>
              <a:rPr lang="en-US" altLang="zh-CN" b="0" i="0" dirty="0">
                <a:solidFill>
                  <a:srgbClr val="374151"/>
                </a:solidFill>
                <a:effectLst/>
                <a:latin typeface="Söhne"/>
              </a:rPr>
              <a:t>Mel Frequency Cepstral Coefficients</a:t>
            </a:r>
            <a:r>
              <a:rPr lang="zh-CN" altLang="en-US" b="0" i="0" dirty="0">
                <a:solidFill>
                  <a:srgbClr val="374151"/>
                </a:solidFill>
                <a:effectLst/>
                <a:latin typeface="Söhne"/>
              </a:rPr>
              <a:t>，梅尔频率倒谱系数）</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253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99652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21</a:t>
            </a:fld>
            <a:endParaRPr kumimoji="1" lang="zh-CN" altLang="en-US"/>
          </a:p>
        </p:txBody>
      </p:sp>
    </p:spTree>
    <p:extLst>
      <p:ext uri="{BB962C8B-B14F-4D97-AF65-F5344CB8AC3E}">
        <p14:creationId xmlns:p14="http://schemas.microsoft.com/office/powerpoint/2010/main" val="3737918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22</a:t>
            </a:fld>
            <a:endParaRPr kumimoji="1" lang="zh-CN" altLang="en-US"/>
          </a:p>
        </p:txBody>
      </p:sp>
    </p:spTree>
    <p:extLst>
      <p:ext uri="{BB962C8B-B14F-4D97-AF65-F5344CB8AC3E}">
        <p14:creationId xmlns:p14="http://schemas.microsoft.com/office/powerpoint/2010/main" val="1414480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23</a:t>
            </a:fld>
            <a:endParaRPr kumimoji="1" lang="zh-CN" altLang="en-US"/>
          </a:p>
        </p:txBody>
      </p:sp>
    </p:spTree>
    <p:extLst>
      <p:ext uri="{BB962C8B-B14F-4D97-AF65-F5344CB8AC3E}">
        <p14:creationId xmlns:p14="http://schemas.microsoft.com/office/powerpoint/2010/main" val="184456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24</a:t>
            </a:fld>
            <a:endParaRPr kumimoji="1" lang="zh-CN" altLang="en-US"/>
          </a:p>
        </p:txBody>
      </p:sp>
    </p:spTree>
    <p:extLst>
      <p:ext uri="{BB962C8B-B14F-4D97-AF65-F5344CB8AC3E}">
        <p14:creationId xmlns:p14="http://schemas.microsoft.com/office/powerpoint/2010/main" val="234131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25</a:t>
            </a:fld>
            <a:endParaRPr kumimoji="1" lang="zh-CN" altLang="en-US"/>
          </a:p>
        </p:txBody>
      </p:sp>
    </p:spTree>
    <p:extLst>
      <p:ext uri="{BB962C8B-B14F-4D97-AF65-F5344CB8AC3E}">
        <p14:creationId xmlns:p14="http://schemas.microsoft.com/office/powerpoint/2010/main" val="87918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49121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highlight>
                  <a:srgbClr val="FFFFFF"/>
                </a:highlight>
                <a:latin typeface="PingFangSC-Regular"/>
              </a:rPr>
              <a:t>作者特别强调了自发面部动作建模和所提出的空间自适应双驱动人脸辐射场的贡献。与最近一些专注于一些宏观运动信息的</a:t>
            </a:r>
            <a:r>
              <a:rPr lang="en-US" altLang="zh-CN" b="0" i="0" dirty="0">
                <a:solidFill>
                  <a:srgbClr val="1D2129"/>
                </a:solidFill>
                <a:effectLst/>
                <a:highlight>
                  <a:srgbClr val="FFFFFF"/>
                </a:highlight>
                <a:latin typeface="PingFangSC-Regular"/>
              </a:rPr>
              <a:t>DFA-</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a:t>
            </a:r>
            <a:r>
              <a:rPr lang="en-US" altLang="zh-CN" b="0" i="0" dirty="0" err="1">
                <a:solidFill>
                  <a:srgbClr val="1D2129"/>
                </a:solidFill>
                <a:effectLst/>
                <a:highlight>
                  <a:srgbClr val="FFFFFF"/>
                </a:highlight>
                <a:latin typeface="PingFangSC-Regular"/>
              </a:rPr>
              <a:t>GeneFace</a:t>
            </a:r>
            <a:r>
              <a:rPr lang="zh-CN" altLang="en-US" b="0" i="0" dirty="0">
                <a:solidFill>
                  <a:srgbClr val="1D2129"/>
                </a:solidFill>
                <a:effectLst/>
                <a:highlight>
                  <a:srgbClr val="FFFFFF"/>
                </a:highlight>
                <a:latin typeface="PingFangSC-Regular"/>
              </a:rPr>
              <a:t>和</a:t>
            </a:r>
            <a:r>
              <a:rPr lang="en-US" altLang="zh-CN" b="0" i="0" dirty="0">
                <a:solidFill>
                  <a:srgbClr val="1D2129"/>
                </a:solidFill>
                <a:effectLst/>
                <a:highlight>
                  <a:srgbClr val="FFFFFF"/>
                </a:highlight>
                <a:latin typeface="PingFangSC-Regular"/>
              </a:rPr>
              <a:t>RAD-</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等工作不同，在这项工作中，作者更加关注自发面部动作的建模。</a:t>
            </a:r>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27</a:t>
            </a:fld>
            <a:endParaRPr kumimoji="1" lang="zh-CN" altLang="en-US"/>
          </a:p>
        </p:txBody>
      </p:sp>
    </p:spTree>
    <p:extLst>
      <p:ext uri="{BB962C8B-B14F-4D97-AF65-F5344CB8AC3E}">
        <p14:creationId xmlns:p14="http://schemas.microsoft.com/office/powerpoint/2010/main" val="3994190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86015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369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67329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dirty="0"/>
              <a:t>Optimization with Incremental Sampling </a:t>
            </a:r>
            <a:r>
              <a:rPr lang="zh-CN" altLang="en-US" dirty="0"/>
              <a:t>增量抽样优化</a:t>
            </a:r>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3684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b="0" i="0" dirty="0">
                <a:effectLst/>
                <a:highlight>
                  <a:srgbClr val="FFFFFF"/>
                </a:highlight>
                <a:latin typeface="-apple-system"/>
              </a:rPr>
              <a:t>三平面特征网格的可视化。该序列显示一个渲染图像，然后是它的正交投影嵌入</a:t>
            </a:r>
            <a:r>
              <a:rPr lang="en-US" altLang="zh-CN" b="0" i="0" dirty="0">
                <a:effectLst/>
                <a:highlight>
                  <a:srgbClr val="FFFFFF"/>
                </a:highlight>
                <a:latin typeface="-apple-system"/>
              </a:rPr>
              <a:t>:</a:t>
            </a:r>
            <a:r>
              <a:rPr lang="zh-CN" altLang="en-US" b="0" i="0" dirty="0">
                <a:effectLst/>
                <a:highlight>
                  <a:srgbClr val="FFFFFF"/>
                </a:highlight>
                <a:latin typeface="-apple-system"/>
              </a:rPr>
              <a:t>正面视图</a:t>
            </a:r>
            <a:r>
              <a:rPr lang="en-US" altLang="zh-CN" b="0" i="0" dirty="0">
                <a:effectLst/>
                <a:highlight>
                  <a:srgbClr val="FFFFFF"/>
                </a:highlight>
                <a:latin typeface="-apple-system"/>
              </a:rPr>
              <a:t>(</a:t>
            </a:r>
            <a:r>
              <a:rPr lang="en-US" altLang="zh-CN" b="0" i="0" dirty="0" err="1">
                <a:effectLst/>
                <a:highlight>
                  <a:srgbClr val="FFFFFF"/>
                </a:highlight>
                <a:latin typeface="-apple-system"/>
              </a:rPr>
              <a:t>xy</a:t>
            </a:r>
            <a:r>
              <a:rPr lang="en-US" altLang="zh-CN" b="0" i="0" dirty="0">
                <a:effectLst/>
                <a:highlight>
                  <a:srgbClr val="FFFFFF"/>
                </a:highlight>
                <a:latin typeface="-apple-system"/>
              </a:rPr>
              <a:t>)</a:t>
            </a:r>
            <a:r>
              <a:rPr lang="zh-CN" altLang="en-US" b="0" i="0" dirty="0">
                <a:effectLst/>
                <a:highlight>
                  <a:srgbClr val="FFFFFF"/>
                </a:highlight>
                <a:latin typeface="-apple-system"/>
              </a:rPr>
              <a:t>、头顶视图</a:t>
            </a:r>
            <a:r>
              <a:rPr lang="en-US" altLang="zh-CN" b="0" i="0" dirty="0">
                <a:effectLst/>
                <a:highlight>
                  <a:srgbClr val="FFFFFF"/>
                </a:highlight>
                <a:latin typeface="-apple-system"/>
              </a:rPr>
              <a:t>(</a:t>
            </a:r>
            <a:r>
              <a:rPr lang="en-US" altLang="zh-CN" b="0" i="0" dirty="0" err="1">
                <a:effectLst/>
                <a:highlight>
                  <a:srgbClr val="FFFFFF"/>
                </a:highlight>
                <a:latin typeface="-apple-system"/>
              </a:rPr>
              <a:t>yz</a:t>
            </a:r>
            <a:r>
              <a:rPr lang="en-US" altLang="zh-CN" b="0" i="0" dirty="0">
                <a:effectLst/>
                <a:highlight>
                  <a:srgbClr val="FFFFFF"/>
                </a:highlight>
                <a:latin typeface="-apple-system"/>
              </a:rPr>
              <a:t>)</a:t>
            </a:r>
            <a:r>
              <a:rPr lang="zh-CN" altLang="en-US" b="0" i="0" dirty="0">
                <a:effectLst/>
                <a:highlight>
                  <a:srgbClr val="FFFFFF"/>
                </a:highlight>
                <a:latin typeface="-apple-system"/>
              </a:rPr>
              <a:t>和侧面视图</a:t>
            </a:r>
            <a:r>
              <a:rPr lang="en-US" altLang="zh-CN" b="0" i="0" dirty="0">
                <a:effectLst/>
                <a:highlight>
                  <a:srgbClr val="FFFFFF"/>
                </a:highlight>
                <a:latin typeface="-apple-system"/>
              </a:rPr>
              <a:t>(</a:t>
            </a:r>
            <a:r>
              <a:rPr lang="en-US" altLang="zh-CN" b="0" i="0" dirty="0" err="1">
                <a:effectLst/>
                <a:highlight>
                  <a:srgbClr val="FFFFFF"/>
                </a:highlight>
                <a:latin typeface="-apple-system"/>
              </a:rPr>
              <a:t>zx</a:t>
            </a:r>
            <a:r>
              <a:rPr lang="en-US" altLang="zh-CN" b="0" i="0" dirty="0">
                <a:effectLst/>
                <a:highlight>
                  <a:srgbClr val="FFFFFF"/>
                </a:highlight>
                <a:latin typeface="-apple-system"/>
              </a:rPr>
              <a:t>)</a:t>
            </a:r>
            <a:r>
              <a:rPr lang="zh-CN" altLang="en-US" b="0" i="0" dirty="0">
                <a:effectLst/>
                <a:highlight>
                  <a:srgbClr val="FFFFFF"/>
                </a:highlight>
                <a:latin typeface="-apple-system"/>
              </a:rPr>
              <a:t>。通过</a:t>
            </a:r>
            <a:r>
              <a:rPr lang="en-US" altLang="zh-CN" b="0" i="0" dirty="0">
                <a:effectLst/>
                <a:highlight>
                  <a:srgbClr val="FFFFFF"/>
                </a:highlight>
                <a:latin typeface="-apple-system"/>
              </a:rPr>
              <a:t>PCA</a:t>
            </a:r>
            <a:r>
              <a:rPr lang="zh-CN" altLang="en-US" b="0" i="0" dirty="0">
                <a:effectLst/>
                <a:highlight>
                  <a:srgbClr val="FFFFFF"/>
                </a:highlight>
                <a:latin typeface="-apple-system"/>
              </a:rPr>
              <a:t>将嵌入的维数降为</a:t>
            </a:r>
            <a:r>
              <a:rPr lang="en-US" altLang="zh-CN" b="0" i="0" dirty="0">
                <a:effectLst/>
                <a:highlight>
                  <a:srgbClr val="FFFFFF"/>
                </a:highlight>
                <a:latin typeface="-apple-system"/>
              </a:rPr>
              <a:t>3</a:t>
            </a:r>
            <a:r>
              <a:rPr lang="zh-CN" altLang="en-US" b="0" i="0" dirty="0">
                <a:effectLst/>
                <a:highlight>
                  <a:srgbClr val="FFFFFF"/>
                </a:highlight>
                <a:latin typeface="-apple-system"/>
              </a:rPr>
              <a:t>，实现了嵌入的可视化。</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87361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88702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56648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60425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35398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50663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08805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614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a:t>
            </a:fld>
            <a:endParaRPr kumimoji="1" lang="zh-CN" altLang="en-US"/>
          </a:p>
        </p:txBody>
      </p:sp>
    </p:spTree>
    <p:extLst>
      <p:ext uri="{BB962C8B-B14F-4D97-AF65-F5344CB8AC3E}">
        <p14:creationId xmlns:p14="http://schemas.microsoft.com/office/powerpoint/2010/main" val="805640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88238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98910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87024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68937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66157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20393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83709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90485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48</a:t>
            </a:fld>
            <a:endParaRPr kumimoji="1" lang="zh-CN" altLang="en-US"/>
          </a:p>
        </p:txBody>
      </p:sp>
    </p:spTree>
    <p:extLst>
      <p:ext uri="{BB962C8B-B14F-4D97-AF65-F5344CB8AC3E}">
        <p14:creationId xmlns:p14="http://schemas.microsoft.com/office/powerpoint/2010/main" val="2531202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49</a:t>
            </a:fld>
            <a:endParaRPr kumimoji="1" lang="zh-CN" altLang="en-US"/>
          </a:p>
        </p:txBody>
      </p:sp>
    </p:spTree>
    <p:extLst>
      <p:ext uri="{BB962C8B-B14F-4D97-AF65-F5344CB8AC3E}">
        <p14:creationId xmlns:p14="http://schemas.microsoft.com/office/powerpoint/2010/main" val="3088268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9681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highlight>
                  <a:srgbClr val="FFFFFF"/>
                </a:highlight>
                <a:latin typeface="PingFangSC-Regular"/>
              </a:rPr>
              <a:t>作者特别强调了自发面部动作建模和所提出的空间自适应双驱动人脸辐射场的贡献。与最近一些专注于一些宏观运动信息的</a:t>
            </a:r>
            <a:r>
              <a:rPr lang="en-US" altLang="zh-CN" b="0" i="0" dirty="0">
                <a:solidFill>
                  <a:srgbClr val="1D2129"/>
                </a:solidFill>
                <a:effectLst/>
                <a:highlight>
                  <a:srgbClr val="FFFFFF"/>
                </a:highlight>
                <a:latin typeface="PingFangSC-Regular"/>
              </a:rPr>
              <a:t>DFA-</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a:t>
            </a:r>
            <a:r>
              <a:rPr lang="en-US" altLang="zh-CN" b="0" i="0" dirty="0" err="1">
                <a:solidFill>
                  <a:srgbClr val="1D2129"/>
                </a:solidFill>
                <a:effectLst/>
                <a:highlight>
                  <a:srgbClr val="FFFFFF"/>
                </a:highlight>
                <a:latin typeface="PingFangSC-Regular"/>
              </a:rPr>
              <a:t>GeneFace</a:t>
            </a:r>
            <a:r>
              <a:rPr lang="zh-CN" altLang="en-US" b="0" i="0" dirty="0">
                <a:solidFill>
                  <a:srgbClr val="1D2129"/>
                </a:solidFill>
                <a:effectLst/>
                <a:highlight>
                  <a:srgbClr val="FFFFFF"/>
                </a:highlight>
                <a:latin typeface="PingFangSC-Regular"/>
              </a:rPr>
              <a:t>和</a:t>
            </a:r>
            <a:r>
              <a:rPr lang="en-US" altLang="zh-CN" b="0" i="0" dirty="0">
                <a:solidFill>
                  <a:srgbClr val="1D2129"/>
                </a:solidFill>
                <a:effectLst/>
                <a:highlight>
                  <a:srgbClr val="FFFFFF"/>
                </a:highlight>
                <a:latin typeface="PingFangSC-Regular"/>
              </a:rPr>
              <a:t>RAD-</a:t>
            </a:r>
            <a:r>
              <a:rPr lang="en-US" altLang="zh-CN" b="0" i="0" dirty="0" err="1">
                <a:solidFill>
                  <a:srgbClr val="1D2129"/>
                </a:solidFill>
                <a:effectLst/>
                <a:highlight>
                  <a:srgbClr val="FFFFFF"/>
                </a:highlight>
                <a:latin typeface="PingFangSC-Regular"/>
              </a:rPr>
              <a:t>NeRF</a:t>
            </a:r>
            <a:r>
              <a:rPr lang="zh-CN" altLang="en-US" b="0" i="0" dirty="0">
                <a:solidFill>
                  <a:srgbClr val="1D2129"/>
                </a:solidFill>
                <a:effectLst/>
                <a:highlight>
                  <a:srgbClr val="FFFFFF"/>
                </a:highlight>
                <a:latin typeface="PingFangSC-Regular"/>
              </a:rPr>
              <a:t>等工作不同，在这项工作中，作者更加关注自发面部动作的建模。</a:t>
            </a:r>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1475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924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1120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A96C3-EDA1-4EE1-B967-B3E441F67AF9}" type="datetimeFigureOut">
              <a:rPr lang="zh-CN" altLang="en-US" smtClean="0"/>
              <a:t>2024/5/20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80B0F-6881-4047-A1BD-5901B0F00B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2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notesSlide" Target="../notesSlides/notesSlide30.xml"/><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3.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34.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7.xml"/><Relationship Id="rId7" Type="http://schemas.openxmlformats.org/officeDocument/2006/relationships/image" Target="../media/image4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34.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7.xml"/><Relationship Id="rId7" Type="http://schemas.openxmlformats.org/officeDocument/2006/relationships/image" Target="../media/image45.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notesSlide" Target="../notesSlides/notesSlide35.xml"/><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50.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5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52.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5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54.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55.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56.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57.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58.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9.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圆角 4">
            <a:extLst>
              <a:ext uri="{FF2B5EF4-FFF2-40B4-BE49-F238E27FC236}">
                <a16:creationId xmlns:a16="http://schemas.microsoft.com/office/drawing/2014/main" id="{4F37158E-FE41-3935-AF6F-D7176ADA9F2C}"/>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7" name="组合 6">
            <a:extLst>
              <a:ext uri="{FF2B5EF4-FFF2-40B4-BE49-F238E27FC236}">
                <a16:creationId xmlns:a16="http://schemas.microsoft.com/office/drawing/2014/main" id="{004725C5-C2E0-955F-4059-F7CD119C8BDA}"/>
              </a:ext>
            </a:extLst>
          </p:cNvPr>
          <p:cNvGrpSpPr/>
          <p:nvPr/>
        </p:nvGrpSpPr>
        <p:grpSpPr>
          <a:xfrm rot="15433288">
            <a:off x="2951347" y="-245645"/>
            <a:ext cx="6361278" cy="7047820"/>
            <a:chOff x="4297364" y="903288"/>
            <a:chExt cx="2946834" cy="3067178"/>
          </a:xfrm>
          <a:solidFill>
            <a:schemeClr val="accent1">
              <a:alpha val="3000"/>
            </a:schemeClr>
          </a:solidFill>
        </p:grpSpPr>
        <p:sp>
          <p:nvSpPr>
            <p:cNvPr id="8" name="Freeform 5">
              <a:extLst>
                <a:ext uri="{FF2B5EF4-FFF2-40B4-BE49-F238E27FC236}">
                  <a16:creationId xmlns:a16="http://schemas.microsoft.com/office/drawing/2014/main" id="{FB001B5E-C2AC-1CAC-13F0-259A8D82E640}"/>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4" name="Freeform 7">
              <a:extLst>
                <a:ext uri="{FF2B5EF4-FFF2-40B4-BE49-F238E27FC236}">
                  <a16:creationId xmlns:a16="http://schemas.microsoft.com/office/drawing/2014/main" id="{632B2413-B14B-3EBF-5A20-CC62AC770641}"/>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5" name="Freeform 9">
              <a:extLst>
                <a:ext uri="{FF2B5EF4-FFF2-40B4-BE49-F238E27FC236}">
                  <a16:creationId xmlns:a16="http://schemas.microsoft.com/office/drawing/2014/main" id="{E57CD945-888C-1051-59AE-3B68D014ADD9}"/>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6" name="Freeform 10">
              <a:extLst>
                <a:ext uri="{FF2B5EF4-FFF2-40B4-BE49-F238E27FC236}">
                  <a16:creationId xmlns:a16="http://schemas.microsoft.com/office/drawing/2014/main" id="{4077AF97-632D-ECEF-2FA7-BD9C817DDAF2}"/>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7" name="Freeform 11">
              <a:extLst>
                <a:ext uri="{FF2B5EF4-FFF2-40B4-BE49-F238E27FC236}">
                  <a16:creationId xmlns:a16="http://schemas.microsoft.com/office/drawing/2014/main" id="{9DF0E928-13F3-ABB8-621E-826C25A6D157}"/>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18" name="组合 17">
            <a:extLst>
              <a:ext uri="{FF2B5EF4-FFF2-40B4-BE49-F238E27FC236}">
                <a16:creationId xmlns:a16="http://schemas.microsoft.com/office/drawing/2014/main" id="{B91993E5-DF14-2FBF-686C-A92BC0E2CC83}"/>
              </a:ext>
            </a:extLst>
          </p:cNvPr>
          <p:cNvGrpSpPr/>
          <p:nvPr/>
        </p:nvGrpSpPr>
        <p:grpSpPr>
          <a:xfrm>
            <a:off x="-161925" y="129540"/>
            <a:ext cx="2284730" cy="636270"/>
            <a:chOff x="1984" y="111"/>
            <a:chExt cx="3598" cy="1002"/>
          </a:xfrm>
        </p:grpSpPr>
        <p:sp>
          <p:nvSpPr>
            <p:cNvPr id="19" name="任意多边形 2">
              <a:extLst>
                <a:ext uri="{FF2B5EF4-FFF2-40B4-BE49-F238E27FC236}">
                  <a16:creationId xmlns:a16="http://schemas.microsoft.com/office/drawing/2014/main" id="{1F569933-F1F2-C288-D48F-DAE388707872}"/>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0C33941D-98FD-C607-5A95-DEBBA04A2E60}"/>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21" name="标题 1">
            <a:extLst>
              <a:ext uri="{FF2B5EF4-FFF2-40B4-BE49-F238E27FC236}">
                <a16:creationId xmlns:a16="http://schemas.microsoft.com/office/drawing/2014/main" id="{E8E0BE4F-5D3C-59D7-B234-CEECA0A1875D}"/>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22" name="副标题 2">
            <a:extLst>
              <a:ext uri="{FF2B5EF4-FFF2-40B4-BE49-F238E27FC236}">
                <a16:creationId xmlns:a16="http://schemas.microsoft.com/office/drawing/2014/main" id="{F0ED686C-F039-CE6C-14E9-B39FA725A0BD}"/>
              </a:ext>
            </a:extLst>
          </p:cNvPr>
          <p:cNvSpPr txBox="1">
            <a:spLocks/>
          </p:cNvSpPr>
          <p:nvPr/>
        </p:nvSpPr>
        <p:spPr>
          <a:xfrm>
            <a:off x="833765" y="2640435"/>
            <a:ext cx="10597009"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600" dirty="0">
                <a:solidFill>
                  <a:srgbClr val="000000"/>
                </a:solidFill>
                <a:latin typeface="微软雅黑" panose="020B0503020204020204" pitchFamily="34" charset="-122"/>
                <a:ea typeface="微软雅黑" panose="020B0503020204020204" pitchFamily="34" charset="-122"/>
                <a:cs typeface="+mj-cs"/>
              </a:rPr>
              <a:t>4d gaussian splatting for real-time dynamic scene rendering</a:t>
            </a:r>
            <a:endParaRPr lang="zh-CN" altLang="en-US" sz="3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D6688FE6-2185-63D5-379E-9EE4D0593975}"/>
              </a:ext>
            </a:extLst>
          </p:cNvPr>
          <p:cNvSpPr txBox="1"/>
          <p:nvPr/>
        </p:nvSpPr>
        <p:spPr>
          <a:xfrm>
            <a:off x="4385239" y="4478856"/>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24" name="文本框 23">
            <a:extLst>
              <a:ext uri="{FF2B5EF4-FFF2-40B4-BE49-F238E27FC236}">
                <a16:creationId xmlns:a16="http://schemas.microsoft.com/office/drawing/2014/main" id="{EE5568FB-C050-1DB7-6AE3-E63296A5A120}"/>
              </a:ext>
            </a:extLst>
          </p:cNvPr>
          <p:cNvSpPr txBox="1"/>
          <p:nvPr/>
        </p:nvSpPr>
        <p:spPr>
          <a:xfrm>
            <a:off x="5051721" y="5156972"/>
            <a:ext cx="2088557"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2024.05.20</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2BBC8A57-1DD2-582E-7A52-03A6D6E3F70B}"/>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Wu G, Yi T, Fang J, et al. </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749398" y="195844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672388" y="1998822"/>
            <a:ext cx="10707915"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作用：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多头高斯变形解码器（</a:t>
            </a:r>
            <a: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a:t>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）用于解码从时空结构编码器 </a:t>
            </a:r>
            <a: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a:t>H  </a:t>
            </a:r>
            <a:r>
              <a:rPr lang="zh-CN" altLang="en-US" sz="2000" dirty="0">
                <a:latin typeface="宋体" panose="02010600030101010101" pitchFamily="2" charset="-122"/>
                <a:ea typeface="宋体" panose="02010600030101010101" pitchFamily="2" charset="-122"/>
                <a:cs typeface="Times New Roman" panose="02020603050405020304" pitchFamily="18" charset="0"/>
              </a:rPr>
              <a:t>处</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得到的特征，并预测每个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高斯的变形。</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20" y="1382987"/>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Multi-head Gaussian Deformation Decoder</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888002"/>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Gaussian Deformation Field Network</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749398" y="296131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746125" y="541770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C0EA331-3257-4A24-BADB-A3230A7B3D8C}"/>
                  </a:ext>
                </a:extLst>
              </p:cNvPr>
              <p:cNvSpPr txBox="1"/>
              <p:nvPr/>
            </p:nvSpPr>
            <p:spPr>
              <a:xfrm>
                <a:off x="672388" y="2925574"/>
                <a:ext cx="10707915"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多头高斯变形解码器组成：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解码器由多个独立的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组成，即</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l-GR" altLang="zh-CN" i="1">
                                <a:latin typeface="Cambria Math" panose="02040503050406030204" pitchFamily="18" charset="0"/>
                              </a:rPr>
                            </m:ctrlPr>
                          </m:sSubPr>
                          <m:e>
                            <m:r>
                              <m:rPr>
                                <m:sty m:val="p"/>
                              </m:rPr>
                              <a:rPr lang="el-GR" altLang="zh-CN" i="1">
                                <a:latin typeface="Cambria Math" panose="02040503050406030204" pitchFamily="18" charset="0"/>
                              </a:rPr>
                              <m:t>ϕ</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l-GR" altLang="zh-CN" i="1">
                                <a:latin typeface="Cambria Math" panose="02040503050406030204" pitchFamily="18" charset="0"/>
                              </a:rPr>
                            </m:ctrlPr>
                          </m:sSubPr>
                          <m:e>
                            <m:r>
                              <m:rPr>
                                <m:sty m:val="p"/>
                              </m:rPr>
                              <a:rPr lang="el-GR" altLang="zh-CN" i="1">
                                <a:latin typeface="Cambria Math" panose="02040503050406030204" pitchFamily="18" charset="0"/>
                              </a:rPr>
                              <m:t>ϕ</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l-GR" altLang="zh-CN" i="1">
                                <a:latin typeface="Cambria Math" panose="02040503050406030204" pitchFamily="18" charset="0"/>
                              </a:rPr>
                            </m:ctrlPr>
                          </m:sSubPr>
                          <m:e>
                            <m:r>
                              <m:rPr>
                                <m:sty m:val="p"/>
                              </m:rPr>
                              <a:rPr lang="el-GR" altLang="zh-CN" i="1">
                                <a:latin typeface="Cambria Math" panose="02040503050406030204" pitchFamily="18" charset="0"/>
                              </a:rPr>
                              <m:t>ϕ</m:t>
                            </m:r>
                          </m:e>
                          <m:sub>
                            <m:r>
                              <a:rPr lang="en-US" altLang="zh-CN" b="0" i="1" smtClean="0">
                                <a:latin typeface="Cambria Math" panose="02040503050406030204" pitchFamily="18" charset="0"/>
                              </a:rPr>
                              <m:t>𝑠</m:t>
                            </m:r>
                          </m:sub>
                        </m:sSub>
                      </m:e>
                    </m:d>
                  </m:oMath>
                </a14:m>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C0EA331-3257-4A24-BADB-A3230A7B3D8C}"/>
                  </a:ext>
                </a:extLst>
              </p:cNvPr>
              <p:cNvSpPr txBox="1">
                <a:spLocks noRot="1" noChangeAspect="1" noMove="1" noResize="1" noEditPoints="1" noAdjustHandles="1" noChangeArrowheads="1" noChangeShapeType="1" noTextEdit="1"/>
              </p:cNvSpPr>
              <p:nvPr/>
            </p:nvSpPr>
            <p:spPr>
              <a:xfrm>
                <a:off x="672388" y="2925574"/>
                <a:ext cx="10707915" cy="403252"/>
              </a:xfrm>
              <a:prstGeom prst="rect">
                <a:avLst/>
              </a:prstGeom>
              <a:blipFill>
                <a:blip r:embed="rId5"/>
                <a:stretch>
                  <a:fillRect l="-512" t="-12121" b="-27273"/>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5F38F6BB-0BCE-8ACF-0A08-66EBFCE80557}"/>
              </a:ext>
            </a:extLst>
          </p:cNvPr>
          <p:cNvSpPr txBox="1"/>
          <p:nvPr/>
        </p:nvSpPr>
        <p:spPr>
          <a:xfrm>
            <a:off x="11746126" y="374540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746125" y="462392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7" name="组合 26">
            <a:extLst>
              <a:ext uri="{FF2B5EF4-FFF2-40B4-BE49-F238E27FC236}">
                <a16:creationId xmlns:a16="http://schemas.microsoft.com/office/drawing/2014/main" id="{EC58709F-4211-666D-65CB-CC5F6131B2D0}"/>
              </a:ext>
            </a:extLst>
          </p:cNvPr>
          <p:cNvGrpSpPr/>
          <p:nvPr/>
        </p:nvGrpSpPr>
        <p:grpSpPr>
          <a:xfrm>
            <a:off x="672389" y="3692678"/>
            <a:ext cx="10970462" cy="1418366"/>
            <a:chOff x="672389" y="3287401"/>
            <a:chExt cx="10970462" cy="1418366"/>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15CD0BD-090E-1160-7B2C-99EEE3212B19}"/>
                    </a:ext>
                  </a:extLst>
                </p:cNvPr>
                <p:cNvSpPr txBox="1"/>
                <p:nvPr/>
              </p:nvSpPr>
              <p:spPr>
                <a:xfrm>
                  <a:off x="672389" y="3287401"/>
                  <a:ext cx="10970462" cy="751488"/>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变形的</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高斯的实现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：首先通过解码器的多个独立的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a:t>
                  </a:r>
                  <a:r>
                    <a:rPr lang="zh-CN" altLang="en-US" sz="2000" b="0" i="0" dirty="0">
                      <a:solidFill>
                        <a:srgbClr val="0D0D0D"/>
                      </a:solidFill>
                      <a:effectLst/>
                      <a:highlight>
                        <a:srgbClr val="FFFFFF"/>
                      </a:highlight>
                      <a:latin typeface="Söhne"/>
                    </a:rPr>
                    <a:t>计算位置变形</a:t>
                  </a:r>
                  <a14:m>
                    <m:oMath xmlns:m="http://schemas.openxmlformats.org/officeDocument/2006/math">
                      <m:r>
                        <a:rPr lang="zh-CN" altLang="en-US" sz="2000" b="0" i="1" smtClean="0">
                          <a:solidFill>
                            <a:srgbClr val="0D0D0D"/>
                          </a:solidFill>
                          <a:effectLst/>
                          <a:highlight>
                            <a:srgbClr val="FFFFFF"/>
                          </a:highlight>
                          <a:latin typeface="Cambria Math" panose="02040503050406030204" pitchFamily="18" charset="0"/>
                        </a:rPr>
                        <m:t>∆</m:t>
                      </m:r>
                      <m:r>
                        <a:rPr lang="en-US" altLang="zh-CN" sz="2000" b="0" i="1" smtClean="0">
                          <a:solidFill>
                            <a:srgbClr val="0D0D0D"/>
                          </a:solidFill>
                          <a:effectLst/>
                          <a:highlight>
                            <a:srgbClr val="FFFFFF"/>
                          </a:highlight>
                          <a:latin typeface="Cambria Math" panose="02040503050406030204" pitchFamily="18" charset="0"/>
                        </a:rPr>
                        <m:t>𝑋</m:t>
                      </m:r>
                      <m:r>
                        <a:rPr lang="en-US" altLang="zh-CN" sz="2000" i="1">
                          <a:solidFill>
                            <a:srgbClr val="0D0D0D"/>
                          </a:solidFill>
                          <a:highlight>
                            <a:srgbClr val="FFFFFF"/>
                          </a:highlight>
                          <a:latin typeface="Cambria Math" panose="02040503050406030204" pitchFamily="18" charset="0"/>
                        </a:rPr>
                        <m:t>=</m:t>
                      </m:r>
                      <m:sSub>
                        <m:sSubPr>
                          <m:ctrlPr>
                            <a:rPr lang="el-GR" altLang="zh-CN" sz="2000" i="1">
                              <a:highlight>
                                <a:srgbClr val="FFFFFF"/>
                              </a:highlight>
                              <a:latin typeface="Cambria Math" panose="02040503050406030204" pitchFamily="18" charset="0"/>
                            </a:rPr>
                          </m:ctrlPr>
                        </m:sSubPr>
                        <m:e>
                          <m:r>
                            <m:rPr>
                              <m:sty m:val="p"/>
                            </m:rPr>
                            <a:rPr lang="el-GR" altLang="zh-CN" sz="2000" i="1">
                              <a:highlight>
                                <a:srgbClr val="FFFFFF"/>
                              </a:highlight>
                              <a:latin typeface="Cambria Math" panose="02040503050406030204" pitchFamily="18" charset="0"/>
                            </a:rPr>
                            <m:t>ϕ</m:t>
                          </m:r>
                        </m:e>
                        <m:sub>
                          <m:r>
                            <a:rPr lang="en-US" altLang="zh-CN" sz="2000" i="1">
                              <a:highlight>
                                <a:srgbClr val="FFFFFF"/>
                              </a:highlight>
                              <a:latin typeface="Cambria Math" panose="02040503050406030204" pitchFamily="18" charset="0"/>
                            </a:rPr>
                            <m:t>𝑥</m:t>
                          </m:r>
                        </m:sub>
                      </m:sSub>
                      <m:d>
                        <m:dPr>
                          <m:ctrlPr>
                            <a:rPr lang="en-US" altLang="zh-CN" sz="2000" i="1" smtClean="0">
                              <a:highlight>
                                <a:srgbClr val="FFFFFF"/>
                              </a:highlight>
                              <a:latin typeface="Cambria Math" panose="02040503050406030204" pitchFamily="18" charset="0"/>
                            </a:rPr>
                          </m:ctrlPr>
                        </m:dPr>
                        <m:e>
                          <m:sSub>
                            <m:sSubPr>
                              <m:ctrlPr>
                                <a:rPr lang="el-GR" altLang="zh-CN" i="1">
                                  <a:highlight>
                                    <a:srgbClr val="FFFFFF"/>
                                  </a:highlight>
                                  <a:latin typeface="Cambria Math" panose="02040503050406030204" pitchFamily="18" charset="0"/>
                                </a:rPr>
                              </m:ctrlPr>
                            </m:sSubPr>
                            <m:e>
                              <m:r>
                                <a:rPr lang="en-US" altLang="zh-CN" b="0" i="1" smtClean="0">
                                  <a:highlight>
                                    <a:srgbClr val="FFFFFF"/>
                                  </a:highlight>
                                  <a:latin typeface="Cambria Math" panose="02040503050406030204" pitchFamily="18" charset="0"/>
                                </a:rPr>
                                <m:t>𝑓</m:t>
                              </m:r>
                            </m:e>
                            <m:sub>
                              <m:r>
                                <a:rPr lang="en-US" altLang="zh-CN" i="1">
                                  <a:highlight>
                                    <a:srgbClr val="FFFFFF"/>
                                  </a:highlight>
                                  <a:latin typeface="Cambria Math" panose="02040503050406030204" pitchFamily="18" charset="0"/>
                                </a:rPr>
                                <m:t>𝑑</m:t>
                              </m:r>
                            </m:sub>
                          </m:sSub>
                        </m:e>
                      </m:d>
                    </m:oMath>
                  </a14:m>
                  <a:r>
                    <a:rPr lang="zh-CN" altLang="en-US" sz="2000" b="0" i="0" dirty="0">
                      <a:solidFill>
                        <a:srgbClr val="0D0D0D"/>
                      </a:solidFill>
                      <a:effectLst/>
                      <a:highlight>
                        <a:srgbClr val="FFFFFF"/>
                      </a:highlight>
                      <a:latin typeface="Söhne"/>
                    </a:rPr>
                    <a:t>，旋转变形</a:t>
                  </a:r>
                  <a14:m>
                    <m:oMath xmlns:m="http://schemas.openxmlformats.org/officeDocument/2006/math">
                      <m:r>
                        <a:rPr lang="zh-CN" altLang="en-US" i="1">
                          <a:solidFill>
                            <a:srgbClr val="0D0D0D"/>
                          </a:solidFill>
                          <a:highlight>
                            <a:srgbClr val="FFFFFF"/>
                          </a:highlight>
                          <a:latin typeface="Cambria Math" panose="02040503050406030204" pitchFamily="18" charset="0"/>
                        </a:rPr>
                        <m:t>∆</m:t>
                      </m:r>
                      <m:r>
                        <a:rPr lang="en-US" altLang="zh-CN" b="0" i="1" smtClean="0">
                          <a:solidFill>
                            <a:srgbClr val="0D0D0D"/>
                          </a:solidFill>
                          <a:highlight>
                            <a:srgbClr val="FFFFFF"/>
                          </a:highlight>
                          <a:latin typeface="Cambria Math" panose="02040503050406030204" pitchFamily="18" charset="0"/>
                        </a:rPr>
                        <m:t>𝑟</m:t>
                      </m:r>
                      <m:r>
                        <a:rPr lang="en-US" altLang="zh-CN" b="0" i="1" smtClean="0">
                          <a:solidFill>
                            <a:srgbClr val="0D0D0D"/>
                          </a:solidFill>
                          <a:highlight>
                            <a:srgbClr val="FFFFFF"/>
                          </a:highlight>
                          <a:latin typeface="Cambria Math" panose="02040503050406030204" pitchFamily="18" charset="0"/>
                        </a:rPr>
                        <m:t>=</m:t>
                      </m:r>
                      <m:sSub>
                        <m:sSubPr>
                          <m:ctrlPr>
                            <a:rPr lang="el-GR" altLang="zh-CN" sz="2000" i="1">
                              <a:highlight>
                                <a:srgbClr val="FFFFFF"/>
                              </a:highlight>
                              <a:latin typeface="Cambria Math" panose="02040503050406030204" pitchFamily="18" charset="0"/>
                            </a:rPr>
                          </m:ctrlPr>
                        </m:sSubPr>
                        <m:e>
                          <m:r>
                            <m:rPr>
                              <m:sty m:val="p"/>
                            </m:rPr>
                            <a:rPr lang="el-GR" altLang="zh-CN" sz="2000" i="1">
                              <a:highlight>
                                <a:srgbClr val="FFFFFF"/>
                              </a:highlight>
                              <a:latin typeface="Cambria Math" panose="02040503050406030204" pitchFamily="18" charset="0"/>
                            </a:rPr>
                            <m:t>ϕ</m:t>
                          </m:r>
                        </m:e>
                        <m:sub>
                          <m:r>
                            <a:rPr lang="en-US" altLang="zh-CN" sz="2000" b="0" i="1" smtClean="0">
                              <a:highlight>
                                <a:srgbClr val="FFFFFF"/>
                              </a:highlight>
                              <a:latin typeface="Cambria Math" panose="02040503050406030204" pitchFamily="18" charset="0"/>
                            </a:rPr>
                            <m:t>𝑟</m:t>
                          </m:r>
                        </m:sub>
                      </m:sSub>
                      <m:d>
                        <m:dPr>
                          <m:ctrlPr>
                            <a:rPr lang="en-US" altLang="zh-CN" sz="2000" i="1">
                              <a:highlight>
                                <a:srgbClr val="FFFFFF"/>
                              </a:highlight>
                              <a:latin typeface="Cambria Math" panose="02040503050406030204" pitchFamily="18" charset="0"/>
                            </a:rPr>
                          </m:ctrlPr>
                        </m:dPr>
                        <m:e>
                          <m:sSub>
                            <m:sSubPr>
                              <m:ctrlPr>
                                <a:rPr lang="el-GR" altLang="zh-CN" i="1">
                                  <a:highlight>
                                    <a:srgbClr val="FFFFFF"/>
                                  </a:highlight>
                                  <a:latin typeface="Cambria Math" panose="02040503050406030204" pitchFamily="18" charset="0"/>
                                </a:rPr>
                              </m:ctrlPr>
                            </m:sSubPr>
                            <m:e>
                              <m:r>
                                <a:rPr lang="en-US" altLang="zh-CN" i="1">
                                  <a:highlight>
                                    <a:srgbClr val="FFFFFF"/>
                                  </a:highlight>
                                  <a:latin typeface="Cambria Math" panose="02040503050406030204" pitchFamily="18" charset="0"/>
                                </a:rPr>
                                <m:t>𝑓</m:t>
                              </m:r>
                            </m:e>
                            <m:sub>
                              <m:r>
                                <a:rPr lang="en-US" altLang="zh-CN" i="1">
                                  <a:highlight>
                                    <a:srgbClr val="FFFFFF"/>
                                  </a:highlight>
                                  <a:latin typeface="Cambria Math" panose="02040503050406030204" pitchFamily="18" charset="0"/>
                                </a:rPr>
                                <m:t>𝑑</m:t>
                              </m:r>
                            </m:sub>
                          </m:sSub>
                        </m:e>
                      </m:d>
                    </m:oMath>
                  </a14:m>
                  <a:r>
                    <a:rPr lang="zh-CN" altLang="en-US" sz="2000" b="0" i="0" dirty="0">
                      <a:solidFill>
                        <a:srgbClr val="0D0D0D"/>
                      </a:solidFill>
                      <a:effectLst/>
                      <a:highlight>
                        <a:srgbClr val="FFFFFF"/>
                      </a:highlight>
                      <a:latin typeface="Söhne"/>
                    </a:rPr>
                    <a:t>和缩放变形</a:t>
                  </a:r>
                  <a14:m>
                    <m:oMath xmlns:m="http://schemas.openxmlformats.org/officeDocument/2006/math">
                      <m:r>
                        <a:rPr lang="zh-CN" altLang="en-US" sz="2000" i="1">
                          <a:solidFill>
                            <a:srgbClr val="0D0D0D"/>
                          </a:solidFill>
                          <a:highlight>
                            <a:srgbClr val="FFFFFF"/>
                          </a:highlight>
                          <a:latin typeface="Cambria Math" panose="02040503050406030204" pitchFamily="18" charset="0"/>
                        </a:rPr>
                        <m:t>∆</m:t>
                      </m:r>
                      <m:r>
                        <a:rPr lang="en-US" altLang="zh-CN" sz="2000" b="0" i="1" smtClean="0">
                          <a:solidFill>
                            <a:srgbClr val="0D0D0D"/>
                          </a:solidFill>
                          <a:highlight>
                            <a:srgbClr val="FFFFFF"/>
                          </a:highlight>
                          <a:latin typeface="Cambria Math" panose="02040503050406030204" pitchFamily="18" charset="0"/>
                        </a:rPr>
                        <m:t>𝑠</m:t>
                      </m:r>
                      <m:r>
                        <a:rPr lang="en-US" altLang="zh-CN" sz="2000" b="0" i="1" smtClean="0">
                          <a:solidFill>
                            <a:srgbClr val="0D0D0D"/>
                          </a:solidFill>
                          <a:highlight>
                            <a:srgbClr val="FFFFFF"/>
                          </a:highlight>
                          <a:latin typeface="Cambria Math" panose="02040503050406030204" pitchFamily="18" charset="0"/>
                        </a:rPr>
                        <m:t>=</m:t>
                      </m:r>
                      <m:sSub>
                        <m:sSubPr>
                          <m:ctrlPr>
                            <a:rPr lang="el-GR" altLang="zh-CN" sz="2000" i="1">
                              <a:highlight>
                                <a:srgbClr val="FFFFFF"/>
                              </a:highlight>
                              <a:latin typeface="Cambria Math" panose="02040503050406030204" pitchFamily="18" charset="0"/>
                            </a:rPr>
                          </m:ctrlPr>
                        </m:sSubPr>
                        <m:e>
                          <m:r>
                            <m:rPr>
                              <m:sty m:val="p"/>
                            </m:rPr>
                            <a:rPr lang="el-GR" altLang="zh-CN" sz="2000" i="1">
                              <a:highlight>
                                <a:srgbClr val="FFFFFF"/>
                              </a:highlight>
                              <a:latin typeface="Cambria Math" panose="02040503050406030204" pitchFamily="18" charset="0"/>
                            </a:rPr>
                            <m:t>ϕ</m:t>
                          </m:r>
                        </m:e>
                        <m:sub>
                          <m:r>
                            <a:rPr lang="en-US" altLang="zh-CN" sz="2000" b="0" i="1" smtClean="0">
                              <a:highlight>
                                <a:srgbClr val="FFFFFF"/>
                              </a:highlight>
                              <a:latin typeface="Cambria Math" panose="02040503050406030204" pitchFamily="18" charset="0"/>
                            </a:rPr>
                            <m:t>𝑠</m:t>
                          </m:r>
                        </m:sub>
                      </m:sSub>
                      <m:d>
                        <m:dPr>
                          <m:ctrlPr>
                            <a:rPr lang="en-US" altLang="zh-CN" sz="2000" i="1">
                              <a:highlight>
                                <a:srgbClr val="FFFFFF"/>
                              </a:highlight>
                              <a:latin typeface="Cambria Math" panose="02040503050406030204" pitchFamily="18" charset="0"/>
                            </a:rPr>
                          </m:ctrlPr>
                        </m:dPr>
                        <m:e>
                          <m:sSub>
                            <m:sSubPr>
                              <m:ctrlPr>
                                <a:rPr lang="el-GR" altLang="zh-CN" sz="2000" i="1">
                                  <a:highlight>
                                    <a:srgbClr val="FFFFFF"/>
                                  </a:highlight>
                                  <a:latin typeface="Cambria Math" panose="02040503050406030204" pitchFamily="18" charset="0"/>
                                </a:rPr>
                              </m:ctrlPr>
                            </m:sSubPr>
                            <m:e>
                              <m:r>
                                <a:rPr lang="en-US" altLang="zh-CN" sz="2000" i="1">
                                  <a:highlight>
                                    <a:srgbClr val="FFFFFF"/>
                                  </a:highlight>
                                  <a:latin typeface="Cambria Math" panose="02040503050406030204" pitchFamily="18" charset="0"/>
                                </a:rPr>
                                <m:t>𝑓</m:t>
                              </m:r>
                            </m:e>
                            <m:sub>
                              <m:r>
                                <a:rPr lang="en-US" altLang="zh-CN" sz="2000" i="1">
                                  <a:highlight>
                                    <a:srgbClr val="FFFFFF"/>
                                  </a:highlight>
                                  <a:latin typeface="Cambria Math" panose="02040503050406030204" pitchFamily="18" charset="0"/>
                                </a:rPr>
                                <m:t>𝑑</m:t>
                              </m:r>
                            </m:sub>
                          </m:sSub>
                        </m:e>
                      </m:d>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，之后，变形后的特征就可以表示为：</a:t>
                  </a:r>
                </a:p>
              </p:txBody>
            </p:sp>
          </mc:Choice>
          <mc:Fallback xmlns="">
            <p:sp>
              <p:nvSpPr>
                <p:cNvPr id="13" name="文本框 12">
                  <a:extLst>
                    <a:ext uri="{FF2B5EF4-FFF2-40B4-BE49-F238E27FC236}">
                      <a16:creationId xmlns:a16="http://schemas.microsoft.com/office/drawing/2014/main" id="{515CD0BD-090E-1160-7B2C-99EEE3212B19}"/>
                    </a:ext>
                  </a:extLst>
                </p:cNvPr>
                <p:cNvSpPr txBox="1">
                  <a:spLocks noRot="1" noChangeAspect="1" noMove="1" noResize="1" noEditPoints="1" noAdjustHandles="1" noChangeArrowheads="1" noChangeShapeType="1" noTextEdit="1"/>
                </p:cNvSpPr>
                <p:nvPr/>
              </p:nvSpPr>
              <p:spPr>
                <a:xfrm>
                  <a:off x="672389" y="3287401"/>
                  <a:ext cx="10970462" cy="751488"/>
                </a:xfrm>
                <a:prstGeom prst="rect">
                  <a:avLst/>
                </a:prstGeom>
                <a:blipFill>
                  <a:blip r:embed="rId6"/>
                  <a:stretch>
                    <a:fillRect l="-500" t="-6504" b="-13821"/>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E375D570-1E9F-ED8A-BAC7-3702C349379D}"/>
                </a:ext>
              </a:extLst>
            </p:cNvPr>
            <p:cNvPicPr>
              <a:picLocks noChangeAspect="1"/>
            </p:cNvPicPr>
            <p:nvPr/>
          </p:nvPicPr>
          <p:blipFill>
            <a:blip r:embed="rId7"/>
            <a:stretch>
              <a:fillRect/>
            </a:stretch>
          </p:blipFill>
          <p:spPr>
            <a:xfrm>
              <a:off x="3202693" y="4084181"/>
              <a:ext cx="5289131" cy="621586"/>
            </a:xfrm>
            <a:prstGeom prst="rect">
              <a:avLst/>
            </a:prstGeom>
          </p:spPr>
        </p:pic>
      </p:grpSp>
      <p:grpSp>
        <p:nvGrpSpPr>
          <p:cNvPr id="19" name="组合 18">
            <a:extLst>
              <a:ext uri="{FF2B5EF4-FFF2-40B4-BE49-F238E27FC236}">
                <a16:creationId xmlns:a16="http://schemas.microsoft.com/office/drawing/2014/main" id="{898CEB64-6E8B-88E4-1F9D-8A8E692DB3EF}"/>
              </a:ext>
            </a:extLst>
          </p:cNvPr>
          <p:cNvGrpSpPr/>
          <p:nvPr/>
        </p:nvGrpSpPr>
        <p:grpSpPr>
          <a:xfrm>
            <a:off x="1113183" y="5365563"/>
            <a:ext cx="10446026" cy="404463"/>
            <a:chOff x="1113183" y="5584221"/>
            <a:chExt cx="10446026" cy="404463"/>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E3F41A2-38CF-C0D7-D6B8-181C31412B08}"/>
                    </a:ext>
                  </a:extLst>
                </p:cNvPr>
                <p:cNvSpPr txBox="1"/>
                <p:nvPr/>
              </p:nvSpPr>
              <p:spPr>
                <a:xfrm>
                  <a:off x="1113183" y="5585432"/>
                  <a:ext cx="10446026" cy="403252"/>
                </a:xfrm>
                <a:prstGeom prst="rect">
                  <a:avLst/>
                </a:prstGeom>
                <a:noFill/>
              </p:spPr>
              <p:txBody>
                <a:bodyPr wrap="square">
                  <a:spAutoFit/>
                </a:bodyPr>
                <a:lstStyle/>
                <a:p>
                  <a:pPr>
                    <a:lnSpc>
                      <a:spcPct val="110000"/>
                    </a:lnSpc>
                    <a:spcBef>
                      <a:spcPts val="500"/>
                    </a:spcBef>
                    <a:spcAft>
                      <a:spcPts val="300"/>
                    </a:spcAf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最后，就可以获得变形后的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高斯</a:t>
                  </a:r>
                  <a14:m>
                    <m:oMath xmlns:m="http://schemas.openxmlformats.org/officeDocument/2006/math">
                      <m:sSup>
                        <m:s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𝐺</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AE3F41A2-38CF-C0D7-D6B8-181C31412B08}"/>
                    </a:ext>
                  </a:extLst>
                </p:cNvPr>
                <p:cNvSpPr txBox="1">
                  <a:spLocks noRot="1" noChangeAspect="1" noMove="1" noResize="1" noEditPoints="1" noAdjustHandles="1" noChangeArrowheads="1" noChangeShapeType="1" noTextEdit="1"/>
                </p:cNvSpPr>
                <p:nvPr/>
              </p:nvSpPr>
              <p:spPr>
                <a:xfrm>
                  <a:off x="1113183" y="5585432"/>
                  <a:ext cx="10446026" cy="403252"/>
                </a:xfrm>
                <a:prstGeom prst="rect">
                  <a:avLst/>
                </a:prstGeom>
                <a:blipFill>
                  <a:blip r:embed="rId8"/>
                  <a:stretch>
                    <a:fillRect l="-642" t="-10448" b="-25373"/>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FA6B5947-54E3-DE4D-A31D-2F3C618BCED9}"/>
                </a:ext>
              </a:extLst>
            </p:cNvPr>
            <p:cNvPicPr>
              <a:picLocks noChangeAspect="1"/>
            </p:cNvPicPr>
            <p:nvPr/>
          </p:nvPicPr>
          <p:blipFill>
            <a:blip r:embed="rId9"/>
            <a:stretch>
              <a:fillRect/>
            </a:stretch>
          </p:blipFill>
          <p:spPr>
            <a:xfrm>
              <a:off x="5593430" y="5584221"/>
              <a:ext cx="1829055" cy="371527"/>
            </a:xfrm>
            <a:prstGeom prst="rect">
              <a:avLst/>
            </a:prstGeom>
          </p:spPr>
        </p:pic>
      </p:grpSp>
      <p:sp>
        <p:nvSpPr>
          <p:cNvPr id="28" name="文本框 27">
            <a:extLst>
              <a:ext uri="{FF2B5EF4-FFF2-40B4-BE49-F238E27FC236}">
                <a16:creationId xmlns:a16="http://schemas.microsoft.com/office/drawing/2014/main" id="{BBB8B3E6-CC7A-5CD6-4758-6B3276B65F3B}"/>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Wu G, Yi T, Fang J, et al. 4d gaussian splatting for real-time dynamic scene rendering[J].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arXiv:2310.08528, 2023. </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236615511"/>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96842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67514"/>
            <a:ext cx="11666902"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Optimization</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24679" y="450916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4CDE4E-D3AB-7F5A-2998-F91E9CD49AF8}"/>
                  </a:ext>
                </a:extLst>
              </p:cNvPr>
              <p:cNvSpPr txBox="1"/>
              <p:nvPr/>
            </p:nvSpPr>
            <p:spPr>
              <a:xfrm>
                <a:off x="610422" y="1614781"/>
                <a:ext cx="10620795" cy="137441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3D Gaussian Initialization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：静态的三维高斯溅射表明三维高斯函数可以通过</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SfM</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(structure from motion)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点云初始化从而得到很好的训练效果。同样地，本文的四维高斯也应该在适当的三维高斯初始化中进行微调。于是，作者在初始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3000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次迭代中优化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高斯函数进行预热，然后用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高斯函数</a:t>
                </a:r>
                <a14:m>
                  <m:oMath xmlns:m="http://schemas.openxmlformats.org/officeDocument/2006/math">
                    <m:acc>
                      <m:accPr>
                        <m:chr m:val="̂"/>
                        <m:ctrlP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m:t>
                        </m:r>
                      </m:e>
                    </m:acc>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𝑆</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𝑀</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𝐺</m:t>
                        </m:r>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渲染图像，而非</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高斯函数</a:t>
                </a:r>
                <a14:m>
                  <m:oMath xmlns:m="http://schemas.openxmlformats.org/officeDocument/2006/math">
                    <m:acc>
                      <m:accPr>
                        <m:chr m:val="̂"/>
                        <m:ctrlPr>
                          <a:rPr lang="zh-CN" altLang="en-US"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𝐼</m:t>
                        </m:r>
                      </m:e>
                    </m:acc>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𝑆</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𝑀</m:t>
                        </m:r>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sSup>
                          <m:s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𝐺</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p>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5" name="文本框 4">
                <a:extLst>
                  <a:ext uri="{FF2B5EF4-FFF2-40B4-BE49-F238E27FC236}">
                    <a16:creationId xmlns:a16="http://schemas.microsoft.com/office/drawing/2014/main" id="{DC4CDE4E-D3AB-7F5A-2998-F91E9CD49AF8}"/>
                  </a:ext>
                </a:extLst>
              </p:cNvPr>
              <p:cNvSpPr txBox="1">
                <a:spLocks noRot="1" noChangeAspect="1" noMove="1" noResize="1" noEditPoints="1" noAdjustHandles="1" noChangeArrowheads="1" noChangeShapeType="1" noTextEdit="1"/>
              </p:cNvSpPr>
              <p:nvPr/>
            </p:nvSpPr>
            <p:spPr>
              <a:xfrm>
                <a:off x="610422" y="1614781"/>
                <a:ext cx="10620795" cy="1374415"/>
              </a:xfrm>
              <a:prstGeom prst="rect">
                <a:avLst/>
              </a:prstGeom>
              <a:blipFill>
                <a:blip r:embed="rId5"/>
                <a:stretch>
                  <a:fillRect l="-517" t="-3556" r="-1780" b="-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A235A30-05C8-B251-E428-C2C7EE39AAED}"/>
                  </a:ext>
                </a:extLst>
              </p:cNvPr>
              <p:cNvSpPr txBox="1"/>
              <p:nvPr/>
            </p:nvSpPr>
            <p:spPr>
              <a:xfrm>
                <a:off x="729691" y="3348269"/>
                <a:ext cx="5660320" cy="132343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Loss Function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：与其他重建方法类似，使用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彩色损失来监督训练过程。 此外，还应用了基于网格的总变分损失</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𝑡𝑣</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，总损失函数可表示为：</a:t>
                </a:r>
              </a:p>
            </p:txBody>
          </p:sp>
        </mc:Choice>
        <mc:Fallback xmlns="">
          <p:sp>
            <p:nvSpPr>
              <p:cNvPr id="13" name="文本框 12">
                <a:extLst>
                  <a:ext uri="{FF2B5EF4-FFF2-40B4-BE49-F238E27FC236}">
                    <a16:creationId xmlns:a16="http://schemas.microsoft.com/office/drawing/2014/main" id="{AA235A30-05C8-B251-E428-C2C7EE39AAED}"/>
                  </a:ext>
                </a:extLst>
              </p:cNvPr>
              <p:cNvSpPr txBox="1">
                <a:spLocks noRot="1" noChangeAspect="1" noMove="1" noResize="1" noEditPoints="1" noAdjustHandles="1" noChangeArrowheads="1" noChangeShapeType="1" noTextEdit="1"/>
              </p:cNvSpPr>
              <p:nvPr/>
            </p:nvSpPr>
            <p:spPr>
              <a:xfrm>
                <a:off x="729691" y="3348269"/>
                <a:ext cx="5660320" cy="1323439"/>
              </a:xfrm>
              <a:prstGeom prst="rect">
                <a:avLst/>
              </a:prstGeom>
              <a:blipFill>
                <a:blip r:embed="rId6"/>
                <a:stretch>
                  <a:fillRect l="-970" t="-3226" b="-6452"/>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48681C01-6CC9-4F44-526B-C75A8CF8D0D2}"/>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Wu G, Yi T, Fang J, et al. 4d gaussian splatting for real-time dynamic scene rendering[J].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arXiv:2310.08528, 2023. </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8" name="图片 7">
            <a:extLst>
              <a:ext uri="{FF2B5EF4-FFF2-40B4-BE49-F238E27FC236}">
                <a16:creationId xmlns:a16="http://schemas.microsoft.com/office/drawing/2014/main" id="{A4DD43F3-EE3E-16E8-DE94-31DC97039CA3}"/>
              </a:ext>
            </a:extLst>
          </p:cNvPr>
          <p:cNvPicPr>
            <a:picLocks noChangeAspect="1"/>
          </p:cNvPicPr>
          <p:nvPr/>
        </p:nvPicPr>
        <p:blipFill>
          <a:blip r:embed="rId7"/>
          <a:stretch>
            <a:fillRect/>
          </a:stretch>
        </p:blipFill>
        <p:spPr>
          <a:xfrm>
            <a:off x="6390010" y="3046668"/>
            <a:ext cx="5306207" cy="3172278"/>
          </a:xfrm>
          <a:prstGeom prst="rect">
            <a:avLst/>
          </a:prstGeom>
        </p:spPr>
      </p:pic>
      <p:pic>
        <p:nvPicPr>
          <p:cNvPr id="18" name="图片 17">
            <a:extLst>
              <a:ext uri="{FF2B5EF4-FFF2-40B4-BE49-F238E27FC236}">
                <a16:creationId xmlns:a16="http://schemas.microsoft.com/office/drawing/2014/main" id="{E2A45FEC-B9EC-D4AD-28D1-9E1F6B05985B}"/>
              </a:ext>
            </a:extLst>
          </p:cNvPr>
          <p:cNvPicPr>
            <a:picLocks noChangeAspect="1"/>
          </p:cNvPicPr>
          <p:nvPr/>
        </p:nvPicPr>
        <p:blipFill>
          <a:blip r:embed="rId8"/>
          <a:stretch>
            <a:fillRect/>
          </a:stretch>
        </p:blipFill>
        <p:spPr>
          <a:xfrm>
            <a:off x="2367539" y="4848417"/>
            <a:ext cx="2057687" cy="552527"/>
          </a:xfrm>
          <a:prstGeom prst="rect">
            <a:avLst/>
          </a:prstGeom>
        </p:spPr>
      </p:pic>
    </p:spTree>
    <p:extLst>
      <p:ext uri="{BB962C8B-B14F-4D97-AF65-F5344CB8AC3E}">
        <p14:creationId xmlns:p14="http://schemas.microsoft.com/office/powerpoint/2010/main" val="2532008408"/>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4251604185"/>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Experimental Settings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527667" y="197258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860515" y="1779718"/>
            <a:ext cx="10007775" cy="2554545"/>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：作者主要使用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(Neural radiance fields for dynamic scenes)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使用的合成数据集来评估模型的性能。这些数据集是为单目设置而设计的，每个时间戳的相机姿势接近随机生成。这些数据集中的每个场景都包含动态帧，数量从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不等。此外，作者还使用了</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HyperNeRF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Neu3D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的供的数据集作为基准数据集来评估该模型在现实场景中的性能。</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Nerfies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数据集使用一个或两个摄像机捕获，遵循简单的摄像机运动，而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Neu3D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数据集使用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个静态摄像机捕获，涉及长时间和复杂的摄像机运动。使用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SfM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Neu3D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数据集中每个视频的第一帧和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HyperNeRF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数据集中随机选择的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帧中计算的点。</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527666" y="429268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A29A7508-6A6C-6949-ACF1-8AC8EE05D7A8}"/>
              </a:ext>
            </a:extLst>
          </p:cNvPr>
          <p:cNvSpPr txBox="1"/>
          <p:nvPr/>
        </p:nvSpPr>
        <p:spPr>
          <a:xfrm>
            <a:off x="860515" y="4807659"/>
            <a:ext cx="10007775" cy="1015663"/>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Experimental Settings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：该模型的实现主要基于</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框架，并在单个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RTX 3090 GPU</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上进行了测试，作者已经通过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3D-GS[14]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中概述的配置对该模型的训练参数进行了微调。</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FB7633C3-E6BB-309B-BDAD-E04169FE3893}"/>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Wu G, Yi T, Fang J, et al. 4d gaussian splatting for real-time dynamic scene rendering[J].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arXiv:2310.08528, 2023. </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532219738"/>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a:t>
            </a:r>
          </a:p>
        </p:txBody>
      </p:sp>
      <p:pic>
        <p:nvPicPr>
          <p:cNvPr id="5" name="图片 4">
            <a:extLst>
              <a:ext uri="{FF2B5EF4-FFF2-40B4-BE49-F238E27FC236}">
                <a16:creationId xmlns:a16="http://schemas.microsoft.com/office/drawing/2014/main" id="{FF41EEAF-7C52-6B50-A4BD-BA13BF281FBE}"/>
              </a:ext>
            </a:extLst>
          </p:cNvPr>
          <p:cNvPicPr>
            <a:picLocks noChangeAspect="1"/>
          </p:cNvPicPr>
          <p:nvPr/>
        </p:nvPicPr>
        <p:blipFill>
          <a:blip r:embed="rId5"/>
          <a:stretch>
            <a:fillRect/>
          </a:stretch>
        </p:blipFill>
        <p:spPr>
          <a:xfrm>
            <a:off x="590980" y="2160956"/>
            <a:ext cx="11193445" cy="3060256"/>
          </a:xfrm>
          <a:prstGeom prst="rect">
            <a:avLst/>
          </a:prstGeom>
        </p:spPr>
      </p:pic>
      <p:sp>
        <p:nvSpPr>
          <p:cNvPr id="11" name="文本框 10">
            <a:extLst>
              <a:ext uri="{FF2B5EF4-FFF2-40B4-BE49-F238E27FC236}">
                <a16:creationId xmlns:a16="http://schemas.microsoft.com/office/drawing/2014/main" id="{700FA345-A502-6190-8C9B-4138EDA26693}"/>
              </a:ext>
            </a:extLst>
          </p:cNvPr>
          <p:cNvSpPr txBox="1"/>
          <p:nvPr/>
        </p:nvSpPr>
        <p:spPr>
          <a:xfrm>
            <a:off x="11433713" y="38990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FD7D6DE2-8830-8F93-6A32-66F9817ADD0A}"/>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Wu G, Yi T, Fang J, et al. 4d gaussian splatting for real-time dynamic scene rendering[J].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arXiv:2310.08528, 2023. </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285943571"/>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定性评估</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963F5005-E164-84C3-D664-4AEA2082726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Wu G, Yi T, Fang J, et al. 4d gaussian splatting for real-time dynamic scene rendering[J].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arXiv:2310.08528, 2023. </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93A71D8F-C924-2E03-084B-A68DC3595EE6}"/>
              </a:ext>
            </a:extLst>
          </p:cNvPr>
          <p:cNvPicPr>
            <a:picLocks noChangeAspect="1"/>
          </p:cNvPicPr>
          <p:nvPr/>
        </p:nvPicPr>
        <p:blipFill>
          <a:blip r:embed="rId5"/>
          <a:stretch>
            <a:fillRect/>
          </a:stretch>
        </p:blipFill>
        <p:spPr>
          <a:xfrm>
            <a:off x="558218" y="2372211"/>
            <a:ext cx="10745700" cy="2991267"/>
          </a:xfrm>
          <a:prstGeom prst="rect">
            <a:avLst/>
          </a:prstGeom>
        </p:spPr>
      </p:pic>
    </p:spTree>
    <p:extLst>
      <p:ext uri="{BB962C8B-B14F-4D97-AF65-F5344CB8AC3E}">
        <p14:creationId xmlns:p14="http://schemas.microsoft.com/office/powerpoint/2010/main" val="2780110041"/>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定性评估</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963F5005-E164-84C3-D664-4AEA2082726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Wu G, Yi T, Fang J, et al. 4d gaussian splatting for real-time dynamic scene rendering[J].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arXiv:2310.08528, 2023. </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8" name="图片 7">
            <a:extLst>
              <a:ext uri="{FF2B5EF4-FFF2-40B4-BE49-F238E27FC236}">
                <a16:creationId xmlns:a16="http://schemas.microsoft.com/office/drawing/2014/main" id="{8EF9E8F4-8778-8AB6-4D31-B3DFA481EDD8}"/>
              </a:ext>
            </a:extLst>
          </p:cNvPr>
          <p:cNvPicPr>
            <a:picLocks noChangeAspect="1"/>
          </p:cNvPicPr>
          <p:nvPr/>
        </p:nvPicPr>
        <p:blipFill>
          <a:blip r:embed="rId5"/>
          <a:stretch>
            <a:fillRect/>
          </a:stretch>
        </p:blipFill>
        <p:spPr>
          <a:xfrm>
            <a:off x="1054753" y="2207289"/>
            <a:ext cx="9825323" cy="3308941"/>
          </a:xfrm>
          <a:prstGeom prst="rect">
            <a:avLst/>
          </a:prstGeom>
        </p:spPr>
      </p:pic>
    </p:spTree>
    <p:extLst>
      <p:ext uri="{BB962C8B-B14F-4D97-AF65-F5344CB8AC3E}">
        <p14:creationId xmlns:p14="http://schemas.microsoft.com/office/powerpoint/2010/main" val="2446895788"/>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质量</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4780D389-2AA1-177C-A282-4382DABAD9D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D547C1B7-BEC4-2F8E-1323-A4DD4F8F4D65}"/>
              </a:ext>
            </a:extLst>
          </p:cNvPr>
          <p:cNvPicPr>
            <a:picLocks noChangeAspect="1"/>
          </p:cNvPicPr>
          <p:nvPr/>
        </p:nvPicPr>
        <p:blipFill>
          <a:blip r:embed="rId5"/>
          <a:stretch>
            <a:fillRect/>
          </a:stretch>
        </p:blipFill>
        <p:spPr>
          <a:xfrm>
            <a:off x="549648" y="2031699"/>
            <a:ext cx="10567606" cy="3530469"/>
          </a:xfrm>
          <a:prstGeom prst="rect">
            <a:avLst/>
          </a:prstGeom>
        </p:spPr>
      </p:pic>
    </p:spTree>
    <p:extLst>
      <p:ext uri="{BB962C8B-B14F-4D97-AF65-F5344CB8AC3E}">
        <p14:creationId xmlns:p14="http://schemas.microsoft.com/office/powerpoint/2010/main" val="235400163"/>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质量</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4780D389-2AA1-177C-A282-4382DABAD9D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35DF664D-5722-B38A-43F0-463CCF417ADB}"/>
              </a:ext>
            </a:extLst>
          </p:cNvPr>
          <p:cNvPicPr>
            <a:picLocks noChangeAspect="1"/>
          </p:cNvPicPr>
          <p:nvPr/>
        </p:nvPicPr>
        <p:blipFill>
          <a:blip r:embed="rId5"/>
          <a:stretch>
            <a:fillRect/>
          </a:stretch>
        </p:blipFill>
        <p:spPr>
          <a:xfrm>
            <a:off x="2956492" y="1022335"/>
            <a:ext cx="6302510" cy="5296275"/>
          </a:xfrm>
          <a:prstGeom prst="rect">
            <a:avLst/>
          </a:prstGeom>
        </p:spPr>
      </p:pic>
    </p:spTree>
    <p:extLst>
      <p:ext uri="{BB962C8B-B14F-4D97-AF65-F5344CB8AC3E}">
        <p14:creationId xmlns:p14="http://schemas.microsoft.com/office/powerpoint/2010/main" val="1826245585"/>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90655"/>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消融实验</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4780D389-2AA1-177C-A282-4382DABAD9D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Kerbl</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B,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Kopanas</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G,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Leimkühler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T, et al. 3d gaussian splatting for real-time radiance field rendering[J]. ACM Transactions on Graphics, 2023, 42(4): 1-14.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D516C3AC-BA3C-468D-CCAE-52A2DE7B0F9C}"/>
              </a:ext>
            </a:extLst>
          </p:cNvPr>
          <p:cNvPicPr>
            <a:picLocks noChangeAspect="1"/>
          </p:cNvPicPr>
          <p:nvPr/>
        </p:nvPicPr>
        <p:blipFill>
          <a:blip r:embed="rId5"/>
          <a:stretch>
            <a:fillRect/>
          </a:stretch>
        </p:blipFill>
        <p:spPr>
          <a:xfrm>
            <a:off x="558218" y="2312011"/>
            <a:ext cx="10885641" cy="2870567"/>
          </a:xfrm>
          <a:prstGeom prst="rect">
            <a:avLst/>
          </a:prstGeom>
        </p:spPr>
      </p:pic>
    </p:spTree>
    <p:extLst>
      <p:ext uri="{BB962C8B-B14F-4D97-AF65-F5344CB8AC3E}">
        <p14:creationId xmlns:p14="http://schemas.microsoft.com/office/powerpoint/2010/main" val="1659081109"/>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778147850"/>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070732"/>
            <a:ext cx="10368294" cy="1363065"/>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提出了一种新的实时动态场景渲染框架</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——4D Gaussian Splatting</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4D-GS</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），通过使用高效的高斯变形场网络来准确地建模高斯运动和形状变化，并在时间轴上连接相邻的</a:t>
            </a:r>
            <a:r>
              <a:rPr lang="en-US" altLang="zh-CN" sz="2400" kern="100" dirty="0">
                <a:latin typeface="宋体" panose="02010600030101010101" pitchFamily="2" charset="-122"/>
                <a:ea typeface="宋体" panose="02010600030101010101" pitchFamily="2" charset="-122"/>
                <a:cs typeface="Times New Roman" panose="02020603050405020304" pitchFamily="18" charset="0"/>
              </a:rPr>
              <a:t>3D</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高斯分布以预测更准确的运动和形状变形。</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167" y="4069386"/>
            <a:ext cx="1036829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该方法不仅具有快速收敛速度和实时渲染效果，而且可以处理复杂的动态场景，包括跟踪对象的运动和编辑等任务。</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B70F7454-85A1-30CE-34BA-AE3CF4F9DB23}"/>
              </a:ext>
            </a:extLst>
          </p:cNvPr>
          <p:cNvSpPr txBox="1"/>
          <p:nvPr/>
        </p:nvSpPr>
        <p:spPr>
          <a:xfrm>
            <a:off x="902167" y="2561819"/>
            <a:ext cx="10368293" cy="1379545"/>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该方法还采用了多分辨率编码技术，将附近的</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高斯分布连接起来，构建了丰富的</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高斯分布特征，并使用时空结构编码器来连接不同的相邻</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高斯分布，从而提高了运动和形状变形的准确性。</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639B39F-BB7E-B312-26D3-B764649EC1E8}"/>
              </a:ext>
            </a:extLst>
          </p:cNvPr>
          <p:cNvSpPr txBox="1"/>
          <p:nvPr/>
        </p:nvSpPr>
        <p:spPr>
          <a:xfrm>
            <a:off x="902167" y="5133755"/>
            <a:ext cx="1036829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该方法还存在一些挑战需要解决。例如，在大运动、背景点缺失和相机姿态不精确的情况下，优化</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4D</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高斯分布会变得更加困难</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956351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489100"/>
            <a:ext cx="10597009" cy="165576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3600" dirty="0" err="1">
                <a:solidFill>
                  <a:srgbClr val="000000"/>
                </a:solidFill>
                <a:latin typeface="微软雅黑" panose="020B0503020204020204" pitchFamily="34" charset="-122"/>
                <a:ea typeface="微软雅黑" panose="020B0503020204020204" pitchFamily="34" charset="-122"/>
                <a:cs typeface="+mj-cs"/>
              </a:rPr>
              <a:t>TalkingGaussian</a:t>
            </a:r>
            <a:r>
              <a:rPr lang="en-US" altLang="zh-CN" sz="3600" dirty="0">
                <a:solidFill>
                  <a:srgbClr val="000000"/>
                </a:solidFill>
                <a:latin typeface="微软雅黑" panose="020B0503020204020204" pitchFamily="34" charset="-122"/>
                <a:ea typeface="微软雅黑" panose="020B0503020204020204" pitchFamily="34" charset="-122"/>
                <a:cs typeface="+mj-cs"/>
              </a:rPr>
              <a:t>: Structure-Persistent 3D Talking</a:t>
            </a:r>
          </a:p>
          <a:p>
            <a:pPr marL="0" indent="0" algn="ctr">
              <a:lnSpc>
                <a:spcPct val="120000"/>
              </a:lnSpc>
              <a:buNone/>
            </a:pPr>
            <a:r>
              <a:rPr lang="en-US" altLang="zh-CN" sz="3600" dirty="0">
                <a:solidFill>
                  <a:srgbClr val="000000"/>
                </a:solidFill>
                <a:latin typeface="微软雅黑" panose="020B0503020204020204" pitchFamily="34" charset="-122"/>
                <a:ea typeface="微软雅黑" panose="020B0503020204020204" pitchFamily="34" charset="-122"/>
                <a:cs typeface="+mj-cs"/>
              </a:rPr>
              <a:t>Head Synthesis via Gaussian Splatting</a:t>
            </a: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339579"/>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2024.05.20</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Li J, Zhang J, Bai X, et al.</a:t>
            </a:r>
            <a:endParaRPr lang="zh-CN" altLang="en-US"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264620570"/>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203985598"/>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704393381"/>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1B8DD5-5EF7-E2ED-E1E0-B54CD011B5EA}"/>
              </a:ext>
            </a:extLst>
          </p:cNvPr>
          <p:cNvGrpSpPr/>
          <p:nvPr/>
        </p:nvGrpSpPr>
        <p:grpSpPr>
          <a:xfrm>
            <a:off x="102870" y="127912"/>
            <a:ext cx="6011545" cy="530860"/>
            <a:chOff x="102870" y="147790"/>
            <a:chExt cx="6011545" cy="530860"/>
          </a:xfrm>
        </p:grpSpPr>
        <p:grpSp>
          <p:nvGrpSpPr>
            <p:cNvPr id="4" name="组合 3"/>
            <p:cNvGrpSpPr/>
            <p:nvPr/>
          </p:nvGrpSpPr>
          <p:grpSpPr>
            <a:xfrm>
              <a:off x="102870" y="188430"/>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47790"/>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gr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80955" y="596177"/>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1006044" y="1414800"/>
            <a:ext cx="10160540" cy="4465453"/>
          </a:xfrm>
          <a:prstGeom prst="rect">
            <a:avLst/>
          </a:prstGeom>
          <a:noFill/>
        </p:spPr>
        <p:txBody>
          <a:bodyPr wrap="square">
            <a:spAutoFit/>
          </a:bodyPr>
          <a:lstStyle/>
          <a:p>
            <a:pPr indent="457200">
              <a:lnSpc>
                <a:spcPct val="120000"/>
              </a:lnSpc>
            </a:pPr>
            <a:r>
              <a:rPr lang="zh-CN" altLang="en-US" sz="2400" b="0" i="0" dirty="0">
                <a:solidFill>
                  <a:srgbClr val="3F3F3F"/>
                </a:solidFill>
                <a:effectLst/>
                <a:latin typeface="宋体" panose="02010600030101010101" pitchFamily="2" charset="-122"/>
                <a:ea typeface="宋体" panose="02010600030101010101" pitchFamily="2" charset="-122"/>
              </a:rPr>
              <a:t>最近几年，许多研究应用神经辐射场</a:t>
            </a:r>
            <a:r>
              <a:rPr lang="en-US" altLang="zh-CN" sz="2400" b="0" i="0" dirty="0">
                <a:solidFill>
                  <a:srgbClr val="3F3F3F"/>
                </a:solidFill>
                <a:effectLst/>
                <a:latin typeface="宋体" panose="02010600030101010101" pitchFamily="2" charset="-122"/>
                <a:ea typeface="宋体" panose="02010600030101010101" pitchFamily="2" charset="-122"/>
              </a:rPr>
              <a:t>(Neural </a:t>
            </a:r>
            <a:r>
              <a:rPr lang="en-US" altLang="zh-CN" sz="2400" dirty="0">
                <a:solidFill>
                  <a:srgbClr val="3F3F3F"/>
                </a:solidFill>
                <a:latin typeface="宋体" panose="02010600030101010101" pitchFamily="2" charset="-122"/>
                <a:ea typeface="宋体" panose="02010600030101010101" pitchFamily="2" charset="-122"/>
              </a:rPr>
              <a:t>R</a:t>
            </a:r>
            <a:r>
              <a:rPr lang="en-US" altLang="zh-CN" sz="2400" b="0" i="0" dirty="0">
                <a:solidFill>
                  <a:srgbClr val="3F3F3F"/>
                </a:solidFill>
                <a:effectLst/>
                <a:latin typeface="宋体" panose="02010600030101010101" pitchFamily="2" charset="-122"/>
                <a:ea typeface="宋体" panose="02010600030101010101" pitchFamily="2" charset="-122"/>
              </a:rPr>
              <a:t>adiance Fields, </a:t>
            </a:r>
            <a:r>
              <a:rPr lang="en-US" altLang="zh-CN" sz="2400" b="0" i="0" dirty="0" err="1">
                <a:solidFill>
                  <a:srgbClr val="3F3F3F"/>
                </a:solidFill>
                <a:effectLst/>
                <a:latin typeface="宋体" panose="02010600030101010101" pitchFamily="2" charset="-122"/>
                <a:ea typeface="宋体" panose="02010600030101010101" pitchFamily="2" charset="-122"/>
              </a:rPr>
              <a:t>NeRF</a:t>
            </a:r>
            <a:r>
              <a:rPr lang="en-US" altLang="zh-CN" sz="2400" b="0" i="0" dirty="0">
                <a:solidFill>
                  <a:srgbClr val="3F3F3F"/>
                </a:solidFill>
                <a:effectLst/>
                <a:latin typeface="宋体" panose="02010600030101010101" pitchFamily="2" charset="-122"/>
                <a:ea typeface="宋体" panose="02010600030101010101" pitchFamily="2" charset="-122"/>
              </a:rPr>
              <a:t>)</a:t>
            </a:r>
            <a:r>
              <a:rPr lang="zh-CN" altLang="en-US" sz="2400" b="0" i="0" dirty="0">
                <a:solidFill>
                  <a:srgbClr val="3F3F3F"/>
                </a:solidFill>
                <a:effectLst/>
                <a:latin typeface="宋体" panose="02010600030101010101" pitchFamily="2" charset="-122"/>
                <a:ea typeface="宋体" panose="02010600030101010101" pitchFamily="2" charset="-122"/>
              </a:rPr>
              <a:t>来创建可控制头部姿势的说话肖像。通过直接在</a:t>
            </a:r>
            <a:r>
              <a:rPr lang="en-US" altLang="zh-CN" sz="2400" b="0" i="0" dirty="0" err="1">
                <a:solidFill>
                  <a:srgbClr val="3F3F3F"/>
                </a:solidFill>
                <a:effectLst/>
                <a:latin typeface="宋体" panose="02010600030101010101" pitchFamily="2" charset="-122"/>
                <a:ea typeface="宋体" panose="02010600030101010101" pitchFamily="2" charset="-122"/>
              </a:rPr>
              <a:t>NeRF</a:t>
            </a:r>
            <a:r>
              <a:rPr lang="zh-CN" altLang="en-US" sz="2400" b="0" i="0" dirty="0">
                <a:solidFill>
                  <a:srgbClr val="3F3F3F"/>
                </a:solidFill>
                <a:effectLst/>
                <a:latin typeface="宋体" panose="02010600030101010101" pitchFamily="2" charset="-122"/>
                <a:ea typeface="宋体" panose="02010600030101010101" pitchFamily="2" charset="-122"/>
              </a:rPr>
              <a:t>的多层感知器</a:t>
            </a:r>
            <a:r>
              <a:rPr lang="en-US" altLang="zh-CN" sz="2400" b="0" i="0" dirty="0">
                <a:solidFill>
                  <a:srgbClr val="3F3F3F"/>
                </a:solidFill>
                <a:effectLst/>
                <a:latin typeface="宋体" panose="02010600030101010101" pitchFamily="2" charset="-122"/>
                <a:ea typeface="宋体" panose="02010600030101010101" pitchFamily="2" charset="-122"/>
              </a:rPr>
              <a:t>(multi-layer perceptron, MLP)</a:t>
            </a:r>
            <a:r>
              <a:rPr lang="zh-CN" altLang="en-US" sz="2400" b="0" i="0" dirty="0">
                <a:solidFill>
                  <a:srgbClr val="3F3F3F"/>
                </a:solidFill>
                <a:effectLst/>
                <a:latin typeface="宋体" panose="02010600030101010101" pitchFamily="2" charset="-122"/>
                <a:ea typeface="宋体" panose="02010600030101010101" pitchFamily="2" charset="-122"/>
              </a:rPr>
              <a:t>中条件化音频特征，这些方法可以合成与输入音频同步的唇部</a:t>
            </a:r>
            <a:r>
              <a:rPr lang="zh-CN" altLang="en-US" sz="2400" dirty="0">
                <a:solidFill>
                  <a:srgbClr val="3F3F3F"/>
                </a:solidFill>
                <a:latin typeface="宋体" panose="02010600030101010101" pitchFamily="2" charset="-122"/>
                <a:ea typeface="宋体" panose="02010600030101010101" pitchFamily="2" charset="-122"/>
              </a:rPr>
              <a:t>与</a:t>
            </a:r>
            <a:r>
              <a:rPr lang="zh-CN" altLang="en-US" sz="2400" b="0" i="0" dirty="0">
                <a:solidFill>
                  <a:srgbClr val="3F3F3F"/>
                </a:solidFill>
                <a:effectLst/>
                <a:latin typeface="宋体" panose="02010600030101010101" pitchFamily="2" charset="-122"/>
                <a:ea typeface="宋体" panose="02010600030101010101" pitchFamily="2" charset="-122"/>
              </a:rPr>
              <a:t>视图一致的 </a:t>
            </a:r>
            <a:r>
              <a:rPr lang="en-US" altLang="zh-CN" sz="2400" b="0" i="0" dirty="0">
                <a:solidFill>
                  <a:srgbClr val="3F3F3F"/>
                </a:solidFill>
                <a:effectLst/>
                <a:latin typeface="宋体" panose="02010600030101010101" pitchFamily="2" charset="-122"/>
                <a:ea typeface="宋体" panose="02010600030101010101" pitchFamily="2" charset="-122"/>
              </a:rPr>
              <a:t>3D </a:t>
            </a:r>
            <a:r>
              <a:rPr lang="zh-CN" altLang="en-US" sz="2400" b="0" i="0" dirty="0">
                <a:solidFill>
                  <a:srgbClr val="3F3F3F"/>
                </a:solidFill>
                <a:effectLst/>
                <a:latin typeface="宋体" panose="02010600030101010101" pitchFamily="2" charset="-122"/>
                <a:ea typeface="宋体" panose="02010600030101010101" pitchFamily="2" charset="-122"/>
              </a:rPr>
              <a:t>头部结构。尽管基于 </a:t>
            </a:r>
            <a:r>
              <a:rPr lang="en-US" altLang="zh-CN" sz="2400" b="0" i="0" dirty="0" err="1">
                <a:solidFill>
                  <a:srgbClr val="3F3F3F"/>
                </a:solidFill>
                <a:effectLst/>
                <a:latin typeface="宋体" panose="02010600030101010101" pitchFamily="2" charset="-122"/>
                <a:ea typeface="宋体" panose="02010600030101010101" pitchFamily="2" charset="-122"/>
              </a:rPr>
              <a:t>NeRF</a:t>
            </a:r>
            <a:r>
              <a:rPr lang="en-US" altLang="zh-CN" sz="2400" b="0" i="0" dirty="0">
                <a:solidFill>
                  <a:srgbClr val="3F3F3F"/>
                </a:solidFill>
                <a:effectLst/>
                <a:latin typeface="宋体" panose="02010600030101010101" pitchFamily="2" charset="-122"/>
                <a:ea typeface="宋体" panose="02010600030101010101" pitchFamily="2" charset="-122"/>
              </a:rPr>
              <a:t> </a:t>
            </a:r>
            <a:r>
              <a:rPr lang="zh-CN" altLang="en-US" sz="2400" b="0" i="0" dirty="0">
                <a:solidFill>
                  <a:srgbClr val="3F3F3F"/>
                </a:solidFill>
                <a:effectLst/>
                <a:latin typeface="宋体" panose="02010600030101010101" pitchFamily="2" charset="-122"/>
                <a:ea typeface="宋体" panose="02010600030101010101" pitchFamily="2" charset="-122"/>
              </a:rPr>
              <a:t>的技术实现了高质量且一致的视觉输出，但它们仍然缺乏逼真的人类外观和详细的表情。</a:t>
            </a:r>
            <a:r>
              <a:rPr lang="zh-CN" altLang="en-US" sz="2400" dirty="0">
                <a:solidFill>
                  <a:srgbClr val="3F3F3F"/>
                </a:solidFill>
                <a:latin typeface="宋体" panose="02010600030101010101" pitchFamily="2" charset="-122"/>
                <a:ea typeface="宋体" panose="02010600030101010101" pitchFamily="2" charset="-122"/>
              </a:rPr>
              <a:t>此外</a:t>
            </a:r>
            <a:r>
              <a:rPr lang="zh-CN" altLang="en-US" sz="2400" b="0" i="0" dirty="0">
                <a:solidFill>
                  <a:srgbClr val="3F3F3F"/>
                </a:solidFill>
                <a:effectLst/>
                <a:latin typeface="宋体" panose="02010600030101010101" pitchFamily="2" charset="-122"/>
                <a:ea typeface="宋体" panose="02010600030101010101" pitchFamily="2" charset="-122"/>
              </a:rPr>
              <a:t>，</a:t>
            </a:r>
            <a:r>
              <a:rPr lang="en-US" altLang="zh-CN" sz="2400" b="0" i="0" dirty="0" err="1">
                <a:solidFill>
                  <a:srgbClr val="3F3F3F"/>
                </a:solidFill>
                <a:effectLst/>
                <a:latin typeface="宋体" panose="02010600030101010101" pitchFamily="2" charset="-122"/>
                <a:ea typeface="宋体" panose="02010600030101010101" pitchFamily="2" charset="-122"/>
              </a:rPr>
              <a:t>NeRF</a:t>
            </a:r>
            <a:r>
              <a:rPr lang="zh-CN" altLang="en-US" sz="2400" b="0" i="0" dirty="0">
                <a:solidFill>
                  <a:srgbClr val="3F3F3F"/>
                </a:solidFill>
                <a:effectLst/>
                <a:latin typeface="宋体" panose="02010600030101010101" pitchFamily="2" charset="-122"/>
                <a:ea typeface="宋体" panose="02010600030101010101" pitchFamily="2" charset="-122"/>
              </a:rPr>
              <a:t>的慢推理速度限制了它的实用性。</a:t>
            </a:r>
            <a:endParaRPr lang="en-US" altLang="zh-CN" sz="2400" b="0" i="0" dirty="0">
              <a:solidFill>
                <a:srgbClr val="3F3F3F"/>
              </a:solidFill>
              <a:effectLst/>
              <a:latin typeface="宋体" panose="02010600030101010101" pitchFamily="2" charset="-122"/>
              <a:ea typeface="宋体" panose="02010600030101010101" pitchFamily="2" charset="-122"/>
            </a:endParaRPr>
          </a:p>
          <a:p>
            <a:pPr indent="457200">
              <a:lnSpc>
                <a:spcPct val="120000"/>
              </a:lnSpc>
            </a:pPr>
            <a:r>
              <a:rPr lang="zh-CN" altLang="en-US" sz="2400" dirty="0">
                <a:solidFill>
                  <a:srgbClr val="3F3F3F"/>
                </a:solidFill>
                <a:latin typeface="宋体" panose="02010600030101010101" pitchFamily="2" charset="-122"/>
                <a:ea typeface="宋体" panose="02010600030101010101" pitchFamily="2" charset="-122"/>
              </a:rPr>
              <a:t>并且，</a:t>
            </a:r>
            <a:r>
              <a:rPr lang="zh-CN" altLang="en-US" sz="2400" b="0" i="0" dirty="0">
                <a:solidFill>
                  <a:srgbClr val="3F3F3F"/>
                </a:solidFill>
                <a:effectLst/>
                <a:latin typeface="宋体" panose="02010600030101010101" pitchFamily="2" charset="-122"/>
                <a:ea typeface="宋体" panose="02010600030101010101" pitchFamily="2" charset="-122"/>
              </a:rPr>
              <a:t>基于辐射场的方法在动态面部区域生成面部特征时出现的失真问题。这些失真主要是由于连续和光滑的神经场难以准确拟合快速变化的外观空间。传统的基于辐射场的方法通过直接修改每个采样点的颜色和密度来表示面部运动，这种方法在处理面部快速变化时容易产生失真。</a:t>
            </a:r>
            <a:endParaRPr lang="zh-CN" altLang="en-US" sz="240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324749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818724374"/>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349513" y="1040911"/>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979528" y="1635128"/>
            <a:ext cx="9864063" cy="2238241"/>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提出了一种新的基于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3D Gaussian Splatting(3DGS)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的框架，该框架通过将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3DGS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应用于持久的头部结构来合成说话的头部，以解决由于对外观变化的不准确预测而导致的固有面部变形问题，从而能够生成精确而完整的面部细节。</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979528" y="3979139"/>
            <a:ext cx="9864063" cy="1130246"/>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提出了一个人脸</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嘴巴分解模块，通过分解变形的冲突学习任务来促进运动建模，从而提供准确的嘴巴重建和嘴唇同步</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979528" y="5215154"/>
            <a:ext cx="9864063" cy="1113766"/>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引入了一种增量采样策略，通过利用面部动作先验来优化变形过程，有助于生成更平滑和真实的面部运动</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333597753"/>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625627282"/>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9912275-B633-281E-FC3F-BDBF672C01ED}"/>
              </a:ext>
            </a:extLst>
          </p:cNvPr>
          <p:cNvPicPr>
            <a:picLocks noChangeAspect="1"/>
          </p:cNvPicPr>
          <p:nvPr/>
        </p:nvPicPr>
        <p:blipFill>
          <a:blip r:embed="rId5"/>
          <a:stretch>
            <a:fillRect/>
          </a:stretch>
        </p:blipFill>
        <p:spPr>
          <a:xfrm>
            <a:off x="949165" y="1457107"/>
            <a:ext cx="10696180" cy="4969942"/>
          </a:xfrm>
          <a:prstGeom prst="rect">
            <a:avLst/>
          </a:prstGeom>
        </p:spPr>
      </p:pic>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6" name="文本框 5">
            <a:extLst>
              <a:ext uri="{FF2B5EF4-FFF2-40B4-BE49-F238E27FC236}">
                <a16:creationId xmlns:a16="http://schemas.microsoft.com/office/drawing/2014/main" id="{EAC08E4B-D58D-A8FF-4711-ADD8BC8ED5F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735783" y="39199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p:cNvSpPr txBox="1"/>
          <p:nvPr>
            <p:custDataLst>
              <p:tags r:id="rId2"/>
            </p:custDataLst>
          </p:nvPr>
        </p:nvSpPr>
        <p:spPr>
          <a:xfrm>
            <a:off x="267364" y="1064201"/>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Tree>
    <p:extLst>
      <p:ext uri="{BB962C8B-B14F-4D97-AF65-F5344CB8AC3E}">
        <p14:creationId xmlns:p14="http://schemas.microsoft.com/office/powerpoint/2010/main" val="3551444466"/>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38197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20" y="1363109"/>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表示分解</a:t>
            </a:r>
            <a:r>
              <a:rPr lang="zh-CN" altLang="en-US" sz="2000" dirty="0">
                <a:latin typeface="宋体" panose="02010600030101010101" pitchFamily="2" charset="-122"/>
                <a:ea typeface="宋体" panose="02010600030101010101" pitchFamily="2" charset="-122"/>
              </a:rPr>
              <a:t>：整个面部表示被分解为</a:t>
            </a:r>
            <a:r>
              <a:rPr lang="zh-CN" altLang="en-US" sz="2000" b="1" dirty="0">
                <a:latin typeface="宋体" panose="02010600030101010101" pitchFamily="2" charset="-122"/>
                <a:ea typeface="宋体" panose="02010600030101010101" pitchFamily="2" charset="-122"/>
              </a:rPr>
              <a:t>持久性高斯场</a:t>
            </a:r>
            <a:r>
              <a:rPr lang="zh-CN" altLang="en-US" sz="2000" dirty="0">
                <a:latin typeface="宋体" panose="02010600030101010101" pitchFamily="2" charset="-122"/>
                <a:ea typeface="宋体" panose="02010600030101010101" pitchFamily="2" charset="-122"/>
              </a:rPr>
              <a:t>和</a:t>
            </a:r>
            <a:r>
              <a:rPr lang="zh-CN" altLang="en-US" sz="2000" b="1" dirty="0">
                <a:latin typeface="宋体" panose="02010600030101010101" pitchFamily="2" charset="-122"/>
                <a:ea typeface="宋体" panose="02010600030101010101" pitchFamily="2" charset="-122"/>
              </a:rPr>
              <a:t>基于网格的运动场</a:t>
            </a:r>
            <a:endParaRPr lang="zh-CN" altLang="en-US" sz="2200" b="1"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Deformable Gaussian Fields for Talking Head</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16619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19904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39753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7DCF60A-FDA0-93A0-585F-07160DA2EDF3}"/>
                  </a:ext>
                </a:extLst>
              </p:cNvPr>
              <p:cNvSpPr txBox="1"/>
              <p:nvPr/>
            </p:nvSpPr>
            <p:spPr>
              <a:xfrm>
                <a:off x="392020" y="1710303"/>
                <a:ext cx="11250830" cy="132343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Persistent Gaussian Fields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：持久性高斯场保留了具有标准参数</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𝜇</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𝑞</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𝛼</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的持久性高斯原语。首先，通过静态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3DGS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对该模块进行初始化，以从语音视频帧中获取粗略的平均场。然后，与基于网格的运动场共同优化。</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宋体" panose="02010600030101010101" pitchFamily="2" charset="-122"/>
                    <a:ea typeface="宋体" panose="02010600030101010101" pitchFamily="2" charset="-122"/>
                  </a:rPr>
                  <a:t>持久性高斯场可以</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提供一个稳定的几何和外观基础，允许通过变形来表示面部运动，而不需要在每次运动时重新学习复杂的外观变化。</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7DCF60A-FDA0-93A0-585F-07160DA2EDF3}"/>
                  </a:ext>
                </a:extLst>
              </p:cNvPr>
              <p:cNvSpPr txBox="1">
                <a:spLocks noRot="1" noChangeAspect="1" noMove="1" noResize="1" noEditPoints="1" noAdjustHandles="1" noChangeArrowheads="1" noChangeShapeType="1" noTextEdit="1"/>
              </p:cNvSpPr>
              <p:nvPr/>
            </p:nvSpPr>
            <p:spPr>
              <a:xfrm>
                <a:off x="392020" y="1710303"/>
                <a:ext cx="11250830" cy="1323439"/>
              </a:xfrm>
              <a:prstGeom prst="rect">
                <a:avLst/>
              </a:prstGeom>
              <a:blipFill>
                <a:blip r:embed="rId5"/>
                <a:stretch>
                  <a:fillRect l="-488" t="-3687"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C8376C6-01C0-C803-546F-910FFA6582F1}"/>
                  </a:ext>
                </a:extLst>
              </p:cNvPr>
              <p:cNvSpPr txBox="1"/>
              <p:nvPr/>
            </p:nvSpPr>
            <p:spPr>
              <a:xfrm>
                <a:off x="483244" y="2980826"/>
                <a:ext cx="11250830" cy="132343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Grid-based Motion Fields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：持久性高斯场中的原语可以有效地表示正确的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头部，但由于其完全显式的空间结构，缺乏区域位置编码。考虑到大多数面部运动在区域上是平滑和连续的，因此采用了一种高效且表达力强的</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三平面哈希编码器</a:t>
                </a:r>
                <a14:m>
                  <m:oMath xmlns:m="http://schemas.openxmlformats.org/officeDocument/2006/math">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𝑯</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及</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解码器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来构建基于网格的运动场，以实现连续变形空间。</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DC8376C6-01C0-C803-546F-910FFA6582F1}"/>
                  </a:ext>
                </a:extLst>
              </p:cNvPr>
              <p:cNvSpPr txBox="1">
                <a:spLocks noRot="1" noChangeAspect="1" noMove="1" noResize="1" noEditPoints="1" noAdjustHandles="1" noChangeArrowheads="1" noChangeShapeType="1" noTextEdit="1"/>
              </p:cNvSpPr>
              <p:nvPr/>
            </p:nvSpPr>
            <p:spPr>
              <a:xfrm>
                <a:off x="483244" y="2980826"/>
                <a:ext cx="11250830" cy="1323439"/>
              </a:xfrm>
              <a:prstGeom prst="rect">
                <a:avLst/>
              </a:prstGeom>
              <a:blipFill>
                <a:blip r:embed="rId6"/>
                <a:stretch>
                  <a:fillRect l="-488" t="-3687" r="-542" b="-6452"/>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4ACC5962-7CB9-DD3A-CC18-B0EF2DA2073A}"/>
              </a:ext>
            </a:extLst>
          </p:cNvPr>
          <p:cNvGrpSpPr/>
          <p:nvPr/>
        </p:nvGrpSpPr>
        <p:grpSpPr>
          <a:xfrm>
            <a:off x="416072" y="4251349"/>
            <a:ext cx="11250830" cy="1246135"/>
            <a:chOff x="416072" y="4225847"/>
            <a:chExt cx="11250830" cy="1246135"/>
          </a:xfrm>
        </p:grpSpPr>
        <p:pic>
          <p:nvPicPr>
            <p:cNvPr id="24" name="图片 23">
              <a:extLst>
                <a:ext uri="{FF2B5EF4-FFF2-40B4-BE49-F238E27FC236}">
                  <a16:creationId xmlns:a16="http://schemas.microsoft.com/office/drawing/2014/main" id="{EB6B5A09-3D8D-7971-3E26-BBCCEDE9A419}"/>
                </a:ext>
              </a:extLst>
            </p:cNvPr>
            <p:cNvPicPr>
              <a:picLocks noChangeAspect="1"/>
            </p:cNvPicPr>
            <p:nvPr/>
          </p:nvPicPr>
          <p:blipFill>
            <a:blip r:embed="rId7"/>
            <a:stretch>
              <a:fillRect/>
            </a:stretch>
          </p:blipFill>
          <p:spPr>
            <a:xfrm>
              <a:off x="4495660" y="4862297"/>
              <a:ext cx="2743583" cy="60968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64D0671-30E8-9921-78DD-6627CDCE6B92}"/>
                    </a:ext>
                  </a:extLst>
                </p:cNvPr>
                <p:cNvSpPr txBox="1"/>
                <p:nvPr/>
              </p:nvSpPr>
              <p:spPr>
                <a:xfrm>
                  <a:off x="416072" y="4225847"/>
                  <a:ext cx="11250830" cy="769441"/>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运动场的具体实现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：运动场的目标是通过预测每个原语的点对点变形</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来表示面部运动，该变形与颜色和不透明度的变化无关。给定条件特征集</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oMath>
                  </a14:m>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可表示为：</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264D0671-30E8-9921-78DD-6627CDCE6B92}"/>
                    </a:ext>
                  </a:extLst>
                </p:cNvPr>
                <p:cNvSpPr txBox="1">
                  <a:spLocks noRot="1" noChangeAspect="1" noMove="1" noResize="1" noEditPoints="1" noAdjustHandles="1" noChangeArrowheads="1" noChangeShapeType="1" noTextEdit="1"/>
                </p:cNvSpPr>
                <p:nvPr/>
              </p:nvSpPr>
              <p:spPr>
                <a:xfrm>
                  <a:off x="416072" y="4225847"/>
                  <a:ext cx="11250830" cy="769441"/>
                </a:xfrm>
                <a:prstGeom prst="rect">
                  <a:avLst/>
                </a:prstGeom>
                <a:blipFill>
                  <a:blip r:embed="rId8"/>
                  <a:stretch>
                    <a:fillRect l="-488" t="-5512" b="-10236"/>
                  </a:stretch>
                </a:blipFill>
              </p:spPr>
              <p:txBody>
                <a:bodyPr/>
                <a:lstStyle/>
                <a:p>
                  <a:r>
                    <a:rPr lang="zh-CN" altLang="en-US">
                      <a:noFill/>
                    </a:rPr>
                    <a:t> </a:t>
                  </a:r>
                </a:p>
              </p:txBody>
            </p:sp>
          </mc:Fallback>
        </mc:AlternateContent>
      </p:grpSp>
      <p:grpSp>
        <p:nvGrpSpPr>
          <p:cNvPr id="28" name="组合 27">
            <a:extLst>
              <a:ext uri="{FF2B5EF4-FFF2-40B4-BE49-F238E27FC236}">
                <a16:creationId xmlns:a16="http://schemas.microsoft.com/office/drawing/2014/main" id="{7C8E7EBE-B076-E770-7F4C-466FBF6CA759}"/>
              </a:ext>
            </a:extLst>
          </p:cNvPr>
          <p:cNvGrpSpPr/>
          <p:nvPr/>
        </p:nvGrpSpPr>
        <p:grpSpPr>
          <a:xfrm>
            <a:off x="366088" y="5444567"/>
            <a:ext cx="11250830" cy="762557"/>
            <a:chOff x="392020" y="5311857"/>
            <a:chExt cx="11250830" cy="762557"/>
          </a:xfrm>
        </p:grpSpPr>
        <p:pic>
          <p:nvPicPr>
            <p:cNvPr id="27" name="图片 26">
              <a:extLst>
                <a:ext uri="{FF2B5EF4-FFF2-40B4-BE49-F238E27FC236}">
                  <a16:creationId xmlns:a16="http://schemas.microsoft.com/office/drawing/2014/main" id="{8DF5CDEC-3BAF-DCC1-5B15-4975D3B2F911}"/>
                </a:ext>
              </a:extLst>
            </p:cNvPr>
            <p:cNvPicPr>
              <a:picLocks noChangeAspect="1"/>
            </p:cNvPicPr>
            <p:nvPr/>
          </p:nvPicPr>
          <p:blipFill>
            <a:blip r:embed="rId9"/>
            <a:stretch>
              <a:fillRect/>
            </a:stretch>
          </p:blipFill>
          <p:spPr>
            <a:xfrm>
              <a:off x="5194498" y="5617150"/>
              <a:ext cx="3896269" cy="457264"/>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7FF8344-35F4-DF82-4B54-EC0631DF4C5E}"/>
                    </a:ext>
                  </a:extLst>
                </p:cNvPr>
                <p:cNvSpPr txBox="1"/>
                <p:nvPr/>
              </p:nvSpPr>
              <p:spPr>
                <a:xfrm>
                  <a:off x="392020" y="5311857"/>
                  <a:ext cx="11250830" cy="70788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之后通过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3DGS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光栅化器，将这两个场结合起来生成变形后的高斯原语，然后渲染输出图像：变形参数</a:t>
                  </a:r>
                  <a14:m>
                    <m:oMath xmlns:m="http://schemas.openxmlformats.org/officeDocument/2006/math">
                      <m:sSub>
                        <m:sSubPr>
                          <m:ctrlPr>
                            <a:rPr lang="en-US" altLang="zh-CN" sz="18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18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b="0" i="1" kern="12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𝐷</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通过标准参数</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𝐶</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和变形</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获得：</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B7FF8344-35F4-DF82-4B54-EC0631DF4C5E}"/>
                    </a:ext>
                  </a:extLst>
                </p:cNvPr>
                <p:cNvSpPr txBox="1">
                  <a:spLocks noRot="1" noChangeAspect="1" noMove="1" noResize="1" noEditPoints="1" noAdjustHandles="1" noChangeArrowheads="1" noChangeShapeType="1" noTextEdit="1"/>
                </p:cNvSpPr>
                <p:nvPr/>
              </p:nvSpPr>
              <p:spPr>
                <a:xfrm>
                  <a:off x="392020" y="5311857"/>
                  <a:ext cx="11250830" cy="707886"/>
                </a:xfrm>
                <a:prstGeom prst="rect">
                  <a:avLst/>
                </a:prstGeom>
                <a:blipFill>
                  <a:blip r:embed="rId10"/>
                  <a:stretch>
                    <a:fillRect l="-488" t="-6034" b="-12931"/>
                  </a:stretch>
                </a:blipFill>
              </p:spPr>
              <p:txBody>
                <a:bodyPr/>
                <a:lstStyle/>
                <a:p>
                  <a:r>
                    <a:rPr lang="zh-CN" altLang="en-US">
                      <a:noFill/>
                    </a:rPr>
                    <a:t> </a:t>
                  </a:r>
                </a:p>
              </p:txBody>
            </p:sp>
          </mc:Fallback>
        </mc:AlternateContent>
      </p:grpSp>
      <p:sp>
        <p:nvSpPr>
          <p:cNvPr id="30" name="文本框 29">
            <a:extLst>
              <a:ext uri="{FF2B5EF4-FFF2-40B4-BE49-F238E27FC236}">
                <a16:creationId xmlns:a16="http://schemas.microsoft.com/office/drawing/2014/main" id="{54D431DA-565E-130C-27A2-9E2A359080E9}"/>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802844986"/>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91868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903568" y="1965609"/>
            <a:ext cx="10320290"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目的</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：解决在学习变形过程中，当目标原语位置与预测结果相差太远时，梯度消失，从而导致运动场无法有效更新的问题。</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558218" y="1454487"/>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Optimization with Incremental Sampling</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77453"/>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Deformable Gaussian Fields for Talking Head</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03008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296021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394806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12" name="组合 11">
            <a:extLst>
              <a:ext uri="{FF2B5EF4-FFF2-40B4-BE49-F238E27FC236}">
                <a16:creationId xmlns:a16="http://schemas.microsoft.com/office/drawing/2014/main" id="{4B17CC4F-3D95-98FD-CF35-64DB172B10C8}"/>
              </a:ext>
            </a:extLst>
          </p:cNvPr>
          <p:cNvGrpSpPr/>
          <p:nvPr/>
        </p:nvGrpSpPr>
        <p:grpSpPr>
          <a:xfrm>
            <a:off x="903568" y="2911952"/>
            <a:ext cx="10228260" cy="2062745"/>
            <a:chOff x="1062592" y="2799952"/>
            <a:chExt cx="10228260" cy="2062745"/>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FB7DAA9-F52B-54DF-F14C-43B03D7596AD}"/>
                    </a:ext>
                  </a:extLst>
                </p:cNvPr>
                <p:cNvSpPr txBox="1"/>
                <p:nvPr/>
              </p:nvSpPr>
              <p:spPr>
                <a:xfrm>
                  <a:off x="1062592" y="2799952"/>
                  <a:ext cx="10228260" cy="112691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增量采样策略：</a:t>
                  </a:r>
                  <a:r>
                    <a:rPr lang="zh-CN" altLang="en-US" sz="2000" b="0" i="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首先找到一个有效的度量标准</a:t>
                  </a:r>
                  <a14:m>
                    <m:oMath xmlns:m="http://schemas.openxmlformats.org/officeDocument/2006/math">
                      <m:r>
                        <a:rPr lang="en-US" altLang="zh-CN" sz="2000" b="0" i="1" smtClean="0">
                          <a:effectLst/>
                          <a:highlight>
                            <a:srgbClr val="FFFFFF"/>
                          </a:highlight>
                          <a:latin typeface="Cambria Math" panose="02040503050406030204" pitchFamily="18" charset="0"/>
                          <a:ea typeface="宋体" panose="02010600030101010101" pitchFamily="2" charset="-122"/>
                          <a:cs typeface="Times New Roman" panose="02020603050405020304" pitchFamily="18" charset="0"/>
                        </a:rPr>
                        <m:t>𝑚</m:t>
                      </m:r>
                    </m:oMath>
                  </a14:m>
                  <a:r>
                    <a:rPr lang="zh-CN" altLang="en-US" sz="2000" b="0" i="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（例如动作单元或 </a:t>
                  </a:r>
                  <a:r>
                    <a:rPr lang="en-US" altLang="zh-CN" sz="2000" b="0" i="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landmark</a:t>
                  </a:r>
                  <a:r>
                    <a:rPr lang="zh-CN" altLang="en-US" sz="2000" b="0" i="0" dirty="0">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）来测量每个目标面部运动的</a:t>
                  </a:r>
                  <a:r>
                    <a:rPr lang="zh-CN" altLang="en-US" sz="2000" dirty="0">
                      <a:highlight>
                        <a:srgbClr val="FFFFFF"/>
                      </a:highlight>
                      <a:latin typeface="Times New Roman" panose="02020603050405020304" pitchFamily="18" charset="0"/>
                      <a:ea typeface="宋体" panose="02010600030101010101" pitchFamily="2" charset="-122"/>
                      <a:cs typeface="Times New Roman" panose="02020603050405020304" pitchFamily="18" charset="0"/>
                    </a:rPr>
                    <a:t>变形程度。</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然后，在第</a:t>
                  </a:r>
                  <a14:m>
                    <m:oMath xmlns:m="http://schemas.openxmlformats.org/officeDocument/2006/math">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次训练迭代时，使用滑动窗口在位置</a:t>
                  </a:r>
                  <a14:m>
                    <m:oMath xmlns:m="http://schemas.openxmlformats.org/officeDocument/2006/math">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处采样所需的训练帧，其运动度量</a:t>
                  </a:r>
                  <a14:m>
                    <m:oMath xmlns:m="http://schemas.openxmlformats.org/officeDocument/2006/math">
                      <m:sSub>
                        <m:sSubPr>
                          <m:ctrlPr>
                            <a:rPr lang="en-US" altLang="zh-CN" sz="200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满足条件</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8FB7DAA9-F52B-54DF-F14C-43B03D7596AD}"/>
                    </a:ext>
                  </a:extLst>
                </p:cNvPr>
                <p:cNvSpPr txBox="1">
                  <a:spLocks noRot="1" noChangeAspect="1" noMove="1" noResize="1" noEditPoints="1" noAdjustHandles="1" noChangeArrowheads="1" noChangeShapeType="1" noTextEdit="1"/>
                </p:cNvSpPr>
                <p:nvPr/>
              </p:nvSpPr>
              <p:spPr>
                <a:xfrm>
                  <a:off x="1062592" y="2799952"/>
                  <a:ext cx="10228260" cy="1126912"/>
                </a:xfrm>
                <a:prstGeom prst="rect">
                  <a:avLst/>
                </a:prstGeom>
                <a:blipFill>
                  <a:blip r:embed="rId5"/>
                  <a:stretch>
                    <a:fillRect l="-536" t="-4324" r="-238" b="-702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F924BC2-299B-8F47-9284-1CC85041E202}"/>
                </a:ext>
              </a:extLst>
            </p:cNvPr>
            <p:cNvPicPr>
              <a:picLocks noChangeAspect="1"/>
            </p:cNvPicPr>
            <p:nvPr/>
          </p:nvPicPr>
          <p:blipFill>
            <a:blip r:embed="rId6"/>
            <a:stretch>
              <a:fillRect/>
            </a:stretch>
          </p:blipFill>
          <p:spPr>
            <a:xfrm>
              <a:off x="3733514" y="3868919"/>
              <a:ext cx="5090262" cy="55154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73816A3-E7EC-4DAF-D2E6-9F9FA78D8207}"/>
                    </a:ext>
                  </a:extLst>
                </p:cNvPr>
                <p:cNvSpPr txBox="1"/>
                <p:nvPr/>
              </p:nvSpPr>
              <p:spPr>
                <a:xfrm>
                  <a:off x="1490870" y="4414305"/>
                  <a:ext cx="9799982" cy="448392"/>
                </a:xfrm>
                <a:prstGeom prst="rect">
                  <a:avLst/>
                </a:prstGeom>
                <a:noFill/>
              </p:spPr>
              <p:txBody>
                <a:bodyPr wrap="square">
                  <a:spAutoFit/>
                </a:bodyPr>
                <a:lstStyle/>
                <a:p>
                  <a:pPr>
                    <a:lnSpc>
                      <a:spcPct val="110000"/>
                    </a:lnSpc>
                    <a:spcBef>
                      <a:spcPts val="500"/>
                    </a:spcBef>
                    <a:spcAft>
                      <a:spcPts val="300"/>
                    </a:spcAf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000" dirty="0">
                      <a:highlight>
                        <a:srgbClr val="FFFFFF"/>
                      </a:highlight>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𝑙𝑜𝑤𝑒𝑟</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𝑢𝑝𝑝𝑒𝑟</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分别表示滑动窗口的初始下界和上界，</a:t>
                  </a:r>
                  <a:r>
                    <a:rPr lang="en-US" altLang="zh-CN" sz="2000" dirty="0">
                      <a:highlight>
                        <a:srgbClr val="FFFFFF"/>
                      </a:highlight>
                      <a:ea typeface="宋体" panose="02010600030101010101" pitchFamily="2" charset="-122"/>
                      <a:cs typeface="Times New Roman" panose="02020603050405020304" pitchFamily="18" charset="0"/>
                    </a:rPr>
                    <a:t> </a:t>
                  </a:r>
                  <a14:m>
                    <m:oMath xmlns:m="http://schemas.openxmlformats.org/officeDocument/2006/math">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表示步长。</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73816A3-E7EC-4DAF-D2E6-9F9FA78D8207}"/>
                    </a:ext>
                  </a:extLst>
                </p:cNvPr>
                <p:cNvSpPr txBox="1">
                  <a:spLocks noRot="1" noChangeAspect="1" noMove="1" noResize="1" noEditPoints="1" noAdjustHandles="1" noChangeArrowheads="1" noChangeShapeType="1" noTextEdit="1"/>
                </p:cNvSpPr>
                <p:nvPr/>
              </p:nvSpPr>
              <p:spPr>
                <a:xfrm>
                  <a:off x="1490870" y="4414305"/>
                  <a:ext cx="9799982" cy="448392"/>
                </a:xfrm>
                <a:prstGeom prst="rect">
                  <a:avLst/>
                </a:prstGeom>
                <a:blipFill>
                  <a:blip r:embed="rId7"/>
                  <a:stretch>
                    <a:fillRect l="-622" t="-6849" b="-20548"/>
                  </a:stretch>
                </a:blipFill>
              </p:spPr>
              <p:txBody>
                <a:bodyPr/>
                <a:lstStyle/>
                <a:p>
                  <a:r>
                    <a:rPr lang="zh-CN" altLang="en-US">
                      <a:noFill/>
                    </a:rPr>
                    <a:t> </a:t>
                  </a:r>
                </a:p>
              </p:txBody>
            </p:sp>
          </mc:Fallback>
        </mc:AlternateContent>
      </p:grpSp>
      <p:sp>
        <p:nvSpPr>
          <p:cNvPr id="13" name="文本框 12">
            <a:extLst>
              <a:ext uri="{FF2B5EF4-FFF2-40B4-BE49-F238E27FC236}">
                <a16:creationId xmlns:a16="http://schemas.microsoft.com/office/drawing/2014/main" id="{7414449F-5C4D-BA27-3FA1-34329F1A6456}"/>
              </a:ext>
            </a:extLst>
          </p:cNvPr>
          <p:cNvSpPr txBox="1"/>
          <p:nvPr/>
        </p:nvSpPr>
        <p:spPr>
          <a:xfrm>
            <a:off x="903568" y="5179233"/>
            <a:ext cx="10320290" cy="751488"/>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优点</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i="0" dirty="0">
                <a:solidFill>
                  <a:srgbClr val="0D0D0D"/>
                </a:solidFill>
                <a:effectLst/>
                <a:highlight>
                  <a:srgbClr val="FFFFFF"/>
                </a:highlight>
                <a:latin typeface="Times New Roman" panose="02020603050405020304" pitchFamily="18" charset="0"/>
                <a:ea typeface="宋体" panose="02010600030101010101" pitchFamily="2" charset="-122"/>
                <a:cs typeface="Times New Roman" panose="02020603050405020304" pitchFamily="18" charset="0"/>
              </a:rPr>
              <a:t>通过增量采样策略，可以确保选择的训练帧既能提供足够的新知识以供变形场学习，又不会过于困难，从而避免灾难性遗忘问题​</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74257EE2-2627-37D4-A74B-0B25646AE4A4}"/>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405386469"/>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28643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20" y="1373048"/>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问题的发现及解决方案</a:t>
            </a: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Face-Mouth Decomposition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572998" y="1797668"/>
            <a:ext cx="11093904"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问题的发现</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：基于网格的运动场可以预测任意位置的逐点变形，但这种表示在面部和口腔内部的运动一致性上仍然存在粒度问题。</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由于口腔内部区域与嘴唇空间上非常接近，但其运动并不总是一致的，在单一的插值运动场中，它们的运动会相互干扰，导致静态结构重建质量不佳 。</a:t>
            </a:r>
          </a:p>
        </p:txBody>
      </p:sp>
      <p:sp>
        <p:nvSpPr>
          <p:cNvPr id="3" name="文本框 2">
            <a:extLst>
              <a:ext uri="{FF2B5EF4-FFF2-40B4-BE49-F238E27FC236}">
                <a16:creationId xmlns:a16="http://schemas.microsoft.com/office/drawing/2014/main" id="{4BE95EE7-5003-6AFD-3BEF-6EF53C5F4FC2}"/>
              </a:ext>
            </a:extLst>
          </p:cNvPr>
          <p:cNvSpPr txBox="1"/>
          <p:nvPr/>
        </p:nvSpPr>
        <p:spPr>
          <a:xfrm>
            <a:off x="572997" y="2876170"/>
            <a:ext cx="4444915" cy="345024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解决方案</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：为了应对这一问题，本文提出在</a:t>
            </a:r>
            <a:r>
              <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空间中分解这两个区域，并构建两个独立的分支进行单独优化。对于每个训练视频帧，首先使用现成的面部解析模型获取口腔内部区域的</a:t>
            </a:r>
            <a:r>
              <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rPr>
              <a:t>2D</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语义掩码。然后，使用带有掩码的口腔内部图像和剩余的表面区域（包括面部、头发和其他头部部分）训练两个独立的可变形高斯场，作为框架的两个分支 。</a:t>
            </a:r>
            <a:endPar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80BEFEDA-D1D6-1048-CAB3-C41FBF8C1A31}"/>
              </a:ext>
            </a:extLst>
          </p:cNvPr>
          <p:cNvPicPr>
            <a:picLocks noChangeAspect="1"/>
          </p:cNvPicPr>
          <p:nvPr/>
        </p:nvPicPr>
        <p:blipFill>
          <a:blip r:embed="rId5"/>
          <a:stretch>
            <a:fillRect/>
          </a:stretch>
        </p:blipFill>
        <p:spPr>
          <a:xfrm>
            <a:off x="4975712" y="2959363"/>
            <a:ext cx="6774175" cy="3313862"/>
          </a:xfrm>
          <a:prstGeom prst="rect">
            <a:avLst/>
          </a:prstGeom>
        </p:spPr>
      </p:pic>
      <p:sp>
        <p:nvSpPr>
          <p:cNvPr id="21" name="文本框 20">
            <a:extLst>
              <a:ext uri="{FF2B5EF4-FFF2-40B4-BE49-F238E27FC236}">
                <a16:creationId xmlns:a16="http://schemas.microsoft.com/office/drawing/2014/main" id="{0DFC150B-00DF-4037-187B-2C9E1F6C21D1}"/>
              </a:ext>
            </a:extLst>
          </p:cNvPr>
          <p:cNvSpPr txBox="1"/>
          <p:nvPr/>
        </p:nvSpPr>
        <p:spPr>
          <a:xfrm>
            <a:off x="11628524" y="423705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95052434-6D29-9286-D3F2-822353746186}"/>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334941312"/>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85905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903568" y="1834261"/>
            <a:ext cx="10320290"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功能</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：面部分支负责拟合说话头的外观和运动，包括除口腔内部以外的所有面部运动。</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558218" y="1404792"/>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Face Branch</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77453"/>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Face-Mouth Decomposition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34813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273161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3630012"/>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3" name="文本框 12">
            <a:extLst>
              <a:ext uri="{FF2B5EF4-FFF2-40B4-BE49-F238E27FC236}">
                <a16:creationId xmlns:a16="http://schemas.microsoft.com/office/drawing/2014/main" id="{7414449F-5C4D-BA27-3FA1-34329F1A6456}"/>
              </a:ext>
            </a:extLst>
          </p:cNvPr>
          <p:cNvSpPr txBox="1"/>
          <p:nvPr/>
        </p:nvSpPr>
        <p:spPr>
          <a:xfrm>
            <a:off x="903568" y="5010261"/>
            <a:ext cx="10320290"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在训练过程中，作者对嘴唇动作和眨眼动作采用了增量采样策略。具体来说，根据检测到的面部标志，通过嘴巴区域的高度来测量嘴唇的张开程度，并使用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AU45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来描述眼睛的闭合程度。然后，移动滑动窗来引导面部分支学习嘴唇由闭到开、眼睛由开到闭的变形。</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6" name="组合 15">
            <a:extLst>
              <a:ext uri="{FF2B5EF4-FFF2-40B4-BE49-F238E27FC236}">
                <a16:creationId xmlns:a16="http://schemas.microsoft.com/office/drawing/2014/main" id="{A6646966-C696-1C99-965A-D7335E970FB8}"/>
              </a:ext>
            </a:extLst>
          </p:cNvPr>
          <p:cNvGrpSpPr/>
          <p:nvPr/>
        </p:nvGrpSpPr>
        <p:grpSpPr>
          <a:xfrm>
            <a:off x="903568" y="2499544"/>
            <a:ext cx="10228260" cy="2248687"/>
            <a:chOff x="903568" y="2236094"/>
            <a:chExt cx="10228260" cy="224868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73816A3-E7EC-4DAF-D2E6-9F9FA78D8207}"/>
                    </a:ext>
                  </a:extLst>
                </p:cNvPr>
                <p:cNvSpPr txBox="1"/>
                <p:nvPr/>
              </p:nvSpPr>
              <p:spPr>
                <a:xfrm>
                  <a:off x="1331846" y="3701361"/>
                  <a:ext cx="9799982" cy="783420"/>
                </a:xfrm>
                <a:prstGeom prst="rect">
                  <a:avLst/>
                </a:prstGeom>
                <a:noFill/>
              </p:spPr>
              <p:txBody>
                <a:bodyPr wrap="square">
                  <a:spAutoFit/>
                </a:bodyPr>
                <a:lstStyle/>
                <a:p>
                  <a:pPr>
                    <a:lnSpc>
                      <a:spcPct val="110000"/>
                    </a:lnSpc>
                    <a:spcBef>
                      <a:spcPts val="500"/>
                    </a:spcBef>
                    <a:spcAft>
                      <a:spcPts val="300"/>
                    </a:spcAf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000" dirty="0">
                      <a:highlight>
                        <a:srgbClr val="FFFFFF"/>
                      </a:highlight>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𝑟</m:t>
                          </m:r>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smtClean="0">
                          <a:highlight>
                            <a:srgbClr val="FFFFFF"/>
                          </a:highligh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highlight>
                            <a:srgbClr val="FFFFFF"/>
                          </a:highlight>
                          <a:latin typeface="Cambria Math" panose="02040503050406030204" pitchFamily="18" charset="0"/>
                          <a:ea typeface="Cambria Math" panose="02040503050406030204" pitchFamily="18" charset="0"/>
                          <a:cs typeface="Times New Roman" panose="02020603050405020304" pitchFamily="18" charset="0"/>
                        </a:rPr>
                        <m:t>𝑎</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𝑟</m:t>
                          </m:r>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 </m:t>
                          </m:r>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2000" b="0" i="1" smtClean="0">
                              <a:highlight>
                                <a:srgbClr val="FFFFFF"/>
                              </a:highlight>
                              <a:latin typeface="Cambria Math" panose="02040503050406030204" pitchFamily="18" charset="0"/>
                              <a:ea typeface="宋体" panose="02010600030101010101" pitchFamily="2" charset="-122"/>
                              <a:cs typeface="Times New Roman" panose="02020603050405020304" pitchFamily="18" charset="0"/>
                            </a:rPr>
                            <m:t>𝑒</m:t>
                          </m:r>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highlight>
                            <a:srgbClr val="FFFFFF"/>
                          </a:highligh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highlight>
                            <a:srgbClr val="FFFFFF"/>
                          </a:highlight>
                          <a:latin typeface="Cambria Math" panose="02040503050406030204" pitchFamily="18" charset="0"/>
                          <a:ea typeface="Cambria Math" panose="02040503050406030204" pitchFamily="18" charset="0"/>
                          <a:cs typeface="Times New Roman" panose="02020603050405020304" pitchFamily="18" charset="0"/>
                        </a:rPr>
                        <m:t>𝑒</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表示在区域注意机制中位置</a:t>
                  </a:r>
                  <a14:m>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𝜇</m:t>
                          </m:r>
                        </m:e>
                        <m:sub>
                          <m:r>
                            <a:rPr lang="en-US" altLang="zh-CN" i="1">
                              <a:latin typeface="Cambria Math" panose="02040503050406030204" pitchFamily="18" charset="0"/>
                            </a:rPr>
                            <m:t>𝑖</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的区域感知特征，分别由注意向量</a:t>
                  </a:r>
                  <a14:m>
                    <m:oMath xmlns:m="http://schemas.openxmlformats.org/officeDocument/2006/math">
                      <m:sSub>
                        <m:sSubPr>
                          <m:ctrlP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𝑒</m:t>
                          </m:r>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highlight>
                                <a:srgbClr val="FFFFFF"/>
                              </a:highligh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Hadamard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积计算得到。</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73816A3-E7EC-4DAF-D2E6-9F9FA78D8207}"/>
                    </a:ext>
                  </a:extLst>
                </p:cNvPr>
                <p:cNvSpPr txBox="1">
                  <a:spLocks noRot="1" noChangeAspect="1" noMove="1" noResize="1" noEditPoints="1" noAdjustHandles="1" noChangeArrowheads="1" noChangeShapeType="1" noTextEdit="1"/>
                </p:cNvSpPr>
                <p:nvPr/>
              </p:nvSpPr>
              <p:spPr>
                <a:xfrm>
                  <a:off x="1331846" y="3701361"/>
                  <a:ext cx="9799982" cy="783420"/>
                </a:xfrm>
                <a:prstGeom prst="rect">
                  <a:avLst/>
                </a:prstGeom>
                <a:blipFill>
                  <a:blip r:embed="rId5"/>
                  <a:stretch>
                    <a:fillRect l="-622" t="-3876" b="-1085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E3CA202-EE87-0C4A-B427-180ABEBE0E26}"/>
                </a:ext>
              </a:extLst>
            </p:cNvPr>
            <p:cNvPicPr>
              <a:picLocks noChangeAspect="1"/>
            </p:cNvPicPr>
            <p:nvPr/>
          </p:nvPicPr>
          <p:blipFill>
            <a:blip r:embed="rId6"/>
            <a:stretch>
              <a:fillRect/>
            </a:stretch>
          </p:blipFill>
          <p:spPr>
            <a:xfrm>
              <a:off x="4104422" y="3271203"/>
              <a:ext cx="3458058" cy="447737"/>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FB7DAA9-F52B-54DF-F14C-43B03D7596AD}"/>
                    </a:ext>
                  </a:extLst>
                </p:cNvPr>
                <p:cNvSpPr txBox="1"/>
                <p:nvPr/>
              </p:nvSpPr>
              <p:spPr>
                <a:xfrm>
                  <a:off x="903568" y="2236094"/>
                  <a:ext cx="10228260" cy="1094787"/>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具体实现：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采用了网格运动场中的区域注意机制，以便学习由音频特征和上脸表达驱动的条件变形。为了完全解耦上脸和口腔，上脸表达特征由</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个与口腔无关的动作单元（</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Action Units, AU</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）组成 。面部分支中第</a:t>
                  </a:r>
                  <a14:m>
                    <m:oMath xmlns:m="http://schemas.openxmlformats.org/officeDocument/2006/math">
                      <m:r>
                        <a:rPr lang="en-US" altLang="zh-CN" sz="1800" i="1" kern="1200" smtClean="0">
                          <a:solidFill>
                            <a:srgbClr val="000000"/>
                          </a:solidFill>
                          <a:effectLst/>
                          <a:highlight>
                            <a:srgbClr val="FFFFFF"/>
                          </a:highligh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个原语的变形可以通过以下公式预测：</a:t>
                  </a:r>
                  <a:endPar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8FB7DAA9-F52B-54DF-F14C-43B03D7596AD}"/>
                    </a:ext>
                  </a:extLst>
                </p:cNvPr>
                <p:cNvSpPr txBox="1">
                  <a:spLocks noRot="1" noChangeAspect="1" noMove="1" noResize="1" noEditPoints="1" noAdjustHandles="1" noChangeArrowheads="1" noChangeShapeType="1" noTextEdit="1"/>
                </p:cNvSpPr>
                <p:nvPr/>
              </p:nvSpPr>
              <p:spPr>
                <a:xfrm>
                  <a:off x="903568" y="2236094"/>
                  <a:ext cx="10228260" cy="1094787"/>
                </a:xfrm>
                <a:prstGeom prst="rect">
                  <a:avLst/>
                </a:prstGeom>
                <a:blipFill>
                  <a:blip r:embed="rId7"/>
                  <a:stretch>
                    <a:fillRect l="-536" t="-3889" r="-417" b="-7778"/>
                  </a:stretch>
                </a:blipFill>
              </p:spPr>
              <p:txBody>
                <a:bodyPr/>
                <a:lstStyle/>
                <a:p>
                  <a:r>
                    <a:rPr lang="zh-CN" altLang="en-US">
                      <a:noFill/>
                    </a:rPr>
                    <a:t> </a:t>
                  </a:r>
                </a:p>
              </p:txBody>
            </p:sp>
          </mc:Fallback>
        </mc:AlternateContent>
      </p:grpSp>
      <p:sp>
        <p:nvSpPr>
          <p:cNvPr id="17" name="文本框 16">
            <a:extLst>
              <a:ext uri="{FF2B5EF4-FFF2-40B4-BE49-F238E27FC236}">
                <a16:creationId xmlns:a16="http://schemas.microsoft.com/office/drawing/2014/main" id="{4B0C8FCA-89B8-B322-612D-6F3F33FBB7BB}"/>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480875768"/>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79941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903568" y="1834261"/>
            <a:ext cx="10320290"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功能</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：口腔内部分支表示在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空间中由音频驱动的动态口腔内部区域。</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558218" y="1404792"/>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Inside Mouth Branch</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77453"/>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Face-Mouth Decomposition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4773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229430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296408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3" name="文本框 12">
            <a:extLst>
              <a:ext uri="{FF2B5EF4-FFF2-40B4-BE49-F238E27FC236}">
                <a16:creationId xmlns:a16="http://schemas.microsoft.com/office/drawing/2014/main" id="{7414449F-5C4D-BA27-3FA1-34329F1A6456}"/>
              </a:ext>
            </a:extLst>
          </p:cNvPr>
          <p:cNvSpPr txBox="1"/>
          <p:nvPr/>
        </p:nvSpPr>
        <p:spPr>
          <a:xfrm>
            <a:off x="903568" y="3380181"/>
            <a:ext cx="10320290"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为了更好地重建牙齿部分，采用增量采样策略，以平滑学习牙齿与嘴唇之间的重叠 。</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2" name="组合 11">
            <a:extLst>
              <a:ext uri="{FF2B5EF4-FFF2-40B4-BE49-F238E27FC236}">
                <a16:creationId xmlns:a16="http://schemas.microsoft.com/office/drawing/2014/main" id="{CE9ED209-B1FE-57D5-2BFE-71645D4E271C}"/>
              </a:ext>
            </a:extLst>
          </p:cNvPr>
          <p:cNvGrpSpPr/>
          <p:nvPr/>
        </p:nvGrpSpPr>
        <p:grpSpPr>
          <a:xfrm>
            <a:off x="903568" y="2251063"/>
            <a:ext cx="10228260" cy="1209069"/>
            <a:chOff x="903568" y="2251063"/>
            <a:chExt cx="10228260" cy="1209069"/>
          </a:xfrm>
        </p:grpSpPr>
        <p:pic>
          <p:nvPicPr>
            <p:cNvPr id="5" name="图片 4">
              <a:extLst>
                <a:ext uri="{FF2B5EF4-FFF2-40B4-BE49-F238E27FC236}">
                  <a16:creationId xmlns:a16="http://schemas.microsoft.com/office/drawing/2014/main" id="{5CCAFAE6-8979-49D7-F59C-6D4C03F0B0A8}"/>
                </a:ext>
              </a:extLst>
            </p:cNvPr>
            <p:cNvPicPr>
              <a:picLocks noChangeAspect="1"/>
            </p:cNvPicPr>
            <p:nvPr/>
          </p:nvPicPr>
          <p:blipFill>
            <a:blip r:embed="rId5"/>
            <a:stretch>
              <a:fillRect/>
            </a:stretch>
          </p:blipFill>
          <p:spPr>
            <a:xfrm>
              <a:off x="3670224" y="2957178"/>
              <a:ext cx="4340715" cy="502954"/>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FB7DAA9-F52B-54DF-F14C-43B03D7596AD}"/>
                    </a:ext>
                  </a:extLst>
                </p:cNvPr>
                <p:cNvSpPr txBox="1"/>
                <p:nvPr/>
              </p:nvSpPr>
              <p:spPr>
                <a:xfrm>
                  <a:off x="903568" y="2251063"/>
                  <a:ext cx="10228260"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具体实现：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由于口腔内部移动方式较为简单且仅由音频驱动，因此采用轻量级可变形高斯场构建这个分支。具体来说，仅预测条件为音频特征的第</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个原语的平移</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8FB7DAA9-F52B-54DF-F14C-43B03D7596AD}"/>
                    </a:ext>
                  </a:extLst>
                </p:cNvPr>
                <p:cNvSpPr txBox="1">
                  <a:spLocks noRot="1" noChangeAspect="1" noMove="1" noResize="1" noEditPoints="1" noAdjustHandles="1" noChangeArrowheads="1" noChangeShapeType="1" noTextEdit="1"/>
                </p:cNvSpPr>
                <p:nvPr/>
              </p:nvSpPr>
              <p:spPr>
                <a:xfrm>
                  <a:off x="903568" y="2251063"/>
                  <a:ext cx="10228260" cy="741806"/>
                </a:xfrm>
                <a:prstGeom prst="rect">
                  <a:avLst/>
                </a:prstGeom>
                <a:blipFill>
                  <a:blip r:embed="rId6"/>
                  <a:stretch>
                    <a:fillRect l="-536" t="-5738" r="-417" b="-11475"/>
                  </a:stretch>
                </a:blipFill>
              </p:spPr>
              <p:txBody>
                <a:bodyPr/>
                <a:lstStyle/>
                <a:p>
                  <a:r>
                    <a:rPr lang="zh-CN" altLang="en-US">
                      <a:noFill/>
                    </a:rPr>
                    <a:t> </a:t>
                  </a:r>
                </a:p>
              </p:txBody>
            </p:sp>
          </mc:Fallback>
        </mc:AlternateContent>
      </p:grpSp>
      <p:sp>
        <p:nvSpPr>
          <p:cNvPr id="19" name="文本框 18">
            <a:extLst>
              <a:ext uri="{FF2B5EF4-FFF2-40B4-BE49-F238E27FC236}">
                <a16:creationId xmlns:a16="http://schemas.microsoft.com/office/drawing/2014/main" id="{65B7F24C-CD28-85E3-9458-8E6C826F3A82}"/>
              </a:ext>
            </a:extLst>
          </p:cNvPr>
          <p:cNvSpPr txBox="1"/>
          <p:nvPr/>
        </p:nvSpPr>
        <p:spPr>
          <a:xfrm>
            <a:off x="558218" y="3843317"/>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Rendering</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6" name="组合 25">
            <a:extLst>
              <a:ext uri="{FF2B5EF4-FFF2-40B4-BE49-F238E27FC236}">
                <a16:creationId xmlns:a16="http://schemas.microsoft.com/office/drawing/2014/main" id="{9C2D6E78-2321-8032-93AC-AB91D3B00164}"/>
              </a:ext>
            </a:extLst>
          </p:cNvPr>
          <p:cNvGrpSpPr/>
          <p:nvPr/>
        </p:nvGrpSpPr>
        <p:grpSpPr>
          <a:xfrm>
            <a:off x="903568" y="4272786"/>
            <a:ext cx="10320290" cy="1106393"/>
            <a:chOff x="903568" y="4272786"/>
            <a:chExt cx="10320290" cy="1106393"/>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CEB4F32-DD6C-E8E3-F444-B5DDD0AE22B6}"/>
                    </a:ext>
                  </a:extLst>
                </p:cNvPr>
                <p:cNvSpPr txBox="1"/>
                <p:nvPr/>
              </p:nvSpPr>
              <p:spPr>
                <a:xfrm>
                  <a:off x="903568" y="4272786"/>
                  <a:ext cx="10320290" cy="110639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最终的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talking-head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图像通过两个渲染的面部和口腔内部图像融合得到。基于物理结构，假设口腔内部分支的渲染结果位于面部分支的后面。因此，像素</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的颜色</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h𝑒𝑎𝑑</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由下面的公式渲染得到：</a:t>
                  </a:r>
                </a:p>
              </p:txBody>
            </p:sp>
          </mc:Choice>
          <mc:Fallback xmlns="">
            <p:sp>
              <p:nvSpPr>
                <p:cNvPr id="17" name="文本框 16">
                  <a:extLst>
                    <a:ext uri="{FF2B5EF4-FFF2-40B4-BE49-F238E27FC236}">
                      <a16:creationId xmlns:a16="http://schemas.microsoft.com/office/drawing/2014/main" id="{FCEB4F32-DD6C-E8E3-F444-B5DDD0AE22B6}"/>
                    </a:ext>
                  </a:extLst>
                </p:cNvPr>
                <p:cNvSpPr txBox="1">
                  <a:spLocks noRot="1" noChangeAspect="1" noMove="1" noResize="1" noEditPoints="1" noAdjustHandles="1" noChangeArrowheads="1" noChangeShapeType="1" noTextEdit="1"/>
                </p:cNvSpPr>
                <p:nvPr/>
              </p:nvSpPr>
              <p:spPr>
                <a:xfrm>
                  <a:off x="903568" y="4272786"/>
                  <a:ext cx="10320290" cy="1106393"/>
                </a:xfrm>
                <a:prstGeom prst="rect">
                  <a:avLst/>
                </a:prstGeom>
                <a:blipFill>
                  <a:blip r:embed="rId7"/>
                  <a:stretch>
                    <a:fillRect l="-532" t="-4420" r="-413" b="-7735"/>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5B0F055A-DAD6-31DA-83D6-626DA4A0BA9E}"/>
                </a:ext>
              </a:extLst>
            </p:cNvPr>
            <p:cNvPicPr>
              <a:picLocks noChangeAspect="1"/>
            </p:cNvPicPr>
            <p:nvPr/>
          </p:nvPicPr>
          <p:blipFill>
            <a:blip r:embed="rId8"/>
            <a:stretch>
              <a:fillRect/>
            </a:stretch>
          </p:blipFill>
          <p:spPr>
            <a:xfrm>
              <a:off x="2987744" y="4978871"/>
              <a:ext cx="6773220" cy="400106"/>
            </a:xfrm>
            <a:prstGeom prst="rect">
              <a:avLst/>
            </a:prstGeom>
          </p:spPr>
        </p:pic>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DF8571C-FD22-5A14-EAE5-A837AD4A781A}"/>
                  </a:ext>
                </a:extLst>
              </p:cNvPr>
              <p:cNvSpPr txBox="1"/>
              <p:nvPr/>
            </p:nvSpPr>
            <p:spPr>
              <a:xfrm>
                <a:off x="1311964" y="5484364"/>
                <a:ext cx="9911893" cy="768865"/>
              </a:xfrm>
              <a:prstGeom prst="rect">
                <a:avLst/>
              </a:prstGeom>
              <a:noFill/>
            </p:spPr>
            <p:txBody>
              <a:bodyPr wrap="square">
                <a:spAutoFit/>
              </a:bodyPr>
              <a:lstStyle/>
              <a:p>
                <a:pPr>
                  <a:lnSpc>
                    <a:spcPct val="110000"/>
                  </a:lnSpc>
                  <a:spcBef>
                    <a:spcPts val="500"/>
                  </a:spcBef>
                  <a:spcAft>
                    <a:spcPts val="300"/>
                  </a:spcAft>
                </a:pP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000" dirty="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𝑓𝑎𝑐𝑒</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A</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𝑓𝑎𝑐𝑒</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表示面部分支预测的颜色和不透明度，</a:t>
                </a:r>
                <a:r>
                  <a:rPr lang="en-US" altLang="zh-CN" sz="2000" dirty="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𝑚𝑜𝑢𝑡h</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表示口腔内部分支预测的颜色。</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2DF8571C-FD22-5A14-EAE5-A837AD4A781A}"/>
                  </a:ext>
                </a:extLst>
              </p:cNvPr>
              <p:cNvSpPr txBox="1">
                <a:spLocks noRot="1" noChangeAspect="1" noMove="1" noResize="1" noEditPoints="1" noAdjustHandles="1" noChangeArrowheads="1" noChangeShapeType="1" noTextEdit="1"/>
              </p:cNvSpPr>
              <p:nvPr/>
            </p:nvSpPr>
            <p:spPr>
              <a:xfrm>
                <a:off x="1311964" y="5484364"/>
                <a:ext cx="9911893" cy="768865"/>
              </a:xfrm>
              <a:prstGeom prst="rect">
                <a:avLst/>
              </a:prstGeom>
              <a:blipFill>
                <a:blip r:embed="rId9"/>
                <a:stretch>
                  <a:fillRect l="-615" t="-3968" r="-62" b="-11905"/>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97CD20CD-9BEE-D68A-4437-ABC1241E1965}"/>
              </a:ext>
            </a:extLst>
          </p:cNvPr>
          <p:cNvSpPr txBox="1"/>
          <p:nvPr/>
        </p:nvSpPr>
        <p:spPr>
          <a:xfrm>
            <a:off x="11610874" y="440170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9" name="文本框 28">
            <a:extLst>
              <a:ext uri="{FF2B5EF4-FFF2-40B4-BE49-F238E27FC236}">
                <a16:creationId xmlns:a16="http://schemas.microsoft.com/office/drawing/2014/main" id="{4D8DD224-FE09-8745-40EF-C60909396376}"/>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428002046"/>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9FFD02B9-0686-EF4D-268C-718342037C88}"/>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5" name="Freeform 5">
              <a:extLst>
                <a:ext uri="{FF2B5EF4-FFF2-40B4-BE49-F238E27FC236}">
                  <a16:creationId xmlns:a16="http://schemas.microsoft.com/office/drawing/2014/main" id="{8A570086-7029-C0D0-5947-0E4017FD6DFD}"/>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9" name="Freeform 7">
              <a:extLst>
                <a:ext uri="{FF2B5EF4-FFF2-40B4-BE49-F238E27FC236}">
                  <a16:creationId xmlns:a16="http://schemas.microsoft.com/office/drawing/2014/main" id="{1A255CC7-DA3B-C649-19E1-ED7891F8C0EE}"/>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17" name="Freeform 9">
              <a:extLst>
                <a:ext uri="{FF2B5EF4-FFF2-40B4-BE49-F238E27FC236}">
                  <a16:creationId xmlns:a16="http://schemas.microsoft.com/office/drawing/2014/main" id="{38607D7A-687B-2866-FEC8-CFAE130A4C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18" name="Freeform 10">
              <a:extLst>
                <a:ext uri="{FF2B5EF4-FFF2-40B4-BE49-F238E27FC236}">
                  <a16:creationId xmlns:a16="http://schemas.microsoft.com/office/drawing/2014/main" id="{2DDDAF45-9FF1-240D-4EF5-EA354DBC5EA4}"/>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19" name="Freeform 11">
              <a:extLst>
                <a:ext uri="{FF2B5EF4-FFF2-40B4-BE49-F238E27FC236}">
                  <a16:creationId xmlns:a16="http://schemas.microsoft.com/office/drawing/2014/main" id="{D0BDA919-7461-A8AD-3A52-A179E2823152}"/>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24" name="组合 23">
            <a:extLst>
              <a:ext uri="{FF2B5EF4-FFF2-40B4-BE49-F238E27FC236}">
                <a16:creationId xmlns:a16="http://schemas.microsoft.com/office/drawing/2014/main" id="{90796D20-7F63-66E0-7868-7E575CEF4C90}"/>
              </a:ext>
            </a:extLst>
          </p:cNvPr>
          <p:cNvGrpSpPr/>
          <p:nvPr/>
        </p:nvGrpSpPr>
        <p:grpSpPr>
          <a:xfrm>
            <a:off x="102870" y="238125"/>
            <a:ext cx="454660" cy="490220"/>
            <a:chOff x="13580" y="262"/>
            <a:chExt cx="661" cy="772"/>
          </a:xfrm>
        </p:grpSpPr>
        <p:sp>
          <p:nvSpPr>
            <p:cNvPr id="25" name="矩形 24">
              <a:extLst>
                <a:ext uri="{FF2B5EF4-FFF2-40B4-BE49-F238E27FC236}">
                  <a16:creationId xmlns:a16="http://schemas.microsoft.com/office/drawing/2014/main" id="{922746D4-7112-AFB1-3C56-42F098B652B7}"/>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26" name="矩形: 圆角 4">
              <a:extLst>
                <a:ext uri="{FF2B5EF4-FFF2-40B4-BE49-F238E27FC236}">
                  <a16:creationId xmlns:a16="http://schemas.microsoft.com/office/drawing/2014/main" id="{40DC356B-CA63-9ED1-866B-90BCFBD9C764}"/>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27" name="文本框 26">
            <a:extLst>
              <a:ext uri="{FF2B5EF4-FFF2-40B4-BE49-F238E27FC236}">
                <a16:creationId xmlns:a16="http://schemas.microsoft.com/office/drawing/2014/main" id="{778C2CC0-F630-9F8C-F449-D510B743F271}"/>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28" name="矩形: 圆角 4">
            <a:extLst>
              <a:ext uri="{FF2B5EF4-FFF2-40B4-BE49-F238E27FC236}">
                <a16:creationId xmlns:a16="http://schemas.microsoft.com/office/drawing/2014/main" id="{7CFBE7EC-DDEB-4ABB-2D4C-EC0D938E275A}"/>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9" name="矩形: 圆角 4">
            <a:extLst>
              <a:ext uri="{FF2B5EF4-FFF2-40B4-BE49-F238E27FC236}">
                <a16:creationId xmlns:a16="http://schemas.microsoft.com/office/drawing/2014/main" id="{9FEE36B0-73B4-5502-3001-DDDE8869738C}"/>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0" name="文本框 29">
            <a:extLst>
              <a:ext uri="{FF2B5EF4-FFF2-40B4-BE49-F238E27FC236}">
                <a16:creationId xmlns:a16="http://schemas.microsoft.com/office/drawing/2014/main" id="{8EDF3468-7B4C-BB83-EFE9-D21BFD707F9F}"/>
              </a:ext>
            </a:extLst>
          </p:cNvPr>
          <p:cNvSpPr txBox="1"/>
          <p:nvPr/>
        </p:nvSpPr>
        <p:spPr>
          <a:xfrm>
            <a:off x="11620191" y="273369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2" name="文本框 31">
            <a:extLst>
              <a:ext uri="{FF2B5EF4-FFF2-40B4-BE49-F238E27FC236}">
                <a16:creationId xmlns:a16="http://schemas.microsoft.com/office/drawing/2014/main" id="{F55CA2E8-4F58-07C3-49FC-C8B189DF5EC8}"/>
              </a:ext>
            </a:extLst>
          </p:cNvPr>
          <p:cNvSpPr txBox="1"/>
          <p:nvPr/>
        </p:nvSpPr>
        <p:spPr>
          <a:xfrm>
            <a:off x="392020" y="1373048"/>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三个阶段：</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前两个阶段分别应用于两个分支，最后一个阶段用于融合。</a:t>
            </a:r>
          </a:p>
        </p:txBody>
      </p:sp>
      <p:sp>
        <p:nvSpPr>
          <p:cNvPr id="33" name="文本框 32">
            <a:extLst>
              <a:ext uri="{FF2B5EF4-FFF2-40B4-BE49-F238E27FC236}">
                <a16:creationId xmlns:a16="http://schemas.microsoft.com/office/drawing/2014/main" id="{1DEC6741-CD81-5DD6-AE7D-DF495F50724B}"/>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Training Details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4" name="文本框 33">
            <a:extLst>
              <a:ext uri="{FF2B5EF4-FFF2-40B4-BE49-F238E27FC236}">
                <a16:creationId xmlns:a16="http://schemas.microsoft.com/office/drawing/2014/main" id="{B42E7703-2794-408A-5EEE-D756E2137198}"/>
              </a:ext>
            </a:extLst>
          </p:cNvPr>
          <p:cNvSpPr txBox="1"/>
          <p:nvPr/>
        </p:nvSpPr>
        <p:spPr>
          <a:xfrm>
            <a:off x="11616918" y="139236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6" name="文本框 35">
            <a:extLst>
              <a:ext uri="{FF2B5EF4-FFF2-40B4-BE49-F238E27FC236}">
                <a16:creationId xmlns:a16="http://schemas.microsoft.com/office/drawing/2014/main" id="{CB21E1AE-08D9-A6D2-DD64-0C50F77DEB2A}"/>
              </a:ext>
            </a:extLst>
          </p:cNvPr>
          <p:cNvSpPr txBox="1"/>
          <p:nvPr/>
        </p:nvSpPr>
        <p:spPr>
          <a:xfrm>
            <a:off x="11616918" y="403751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3A207AB5-3EC1-E330-6E4F-379C2A4B6183}"/>
              </a:ext>
            </a:extLst>
          </p:cNvPr>
          <p:cNvSpPr txBox="1"/>
          <p:nvPr/>
        </p:nvSpPr>
        <p:spPr>
          <a:xfrm>
            <a:off x="11616917" y="527764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12" name="组合 11">
            <a:extLst>
              <a:ext uri="{FF2B5EF4-FFF2-40B4-BE49-F238E27FC236}">
                <a16:creationId xmlns:a16="http://schemas.microsoft.com/office/drawing/2014/main" id="{6212437D-72BD-47E8-873D-B247B42DB5CC}"/>
              </a:ext>
            </a:extLst>
          </p:cNvPr>
          <p:cNvGrpSpPr/>
          <p:nvPr/>
        </p:nvGrpSpPr>
        <p:grpSpPr>
          <a:xfrm>
            <a:off x="672388" y="1767851"/>
            <a:ext cx="10857163" cy="1443232"/>
            <a:chOff x="672388" y="1767851"/>
            <a:chExt cx="10707915" cy="1443232"/>
          </a:xfrm>
        </p:grpSpPr>
        <p:pic>
          <p:nvPicPr>
            <p:cNvPr id="8" name="图片 7">
              <a:extLst>
                <a:ext uri="{FF2B5EF4-FFF2-40B4-BE49-F238E27FC236}">
                  <a16:creationId xmlns:a16="http://schemas.microsoft.com/office/drawing/2014/main" id="{E9A1C2CB-021C-780D-8264-E6C74049472E}"/>
                </a:ext>
              </a:extLst>
            </p:cNvPr>
            <p:cNvPicPr>
              <a:picLocks noChangeAspect="1"/>
            </p:cNvPicPr>
            <p:nvPr/>
          </p:nvPicPr>
          <p:blipFill>
            <a:blip r:embed="rId5"/>
            <a:stretch>
              <a:fillRect/>
            </a:stretch>
          </p:blipFill>
          <p:spPr>
            <a:xfrm>
              <a:off x="3191172" y="2791925"/>
              <a:ext cx="4686954" cy="419158"/>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7DBA186-C0B5-54E4-6216-3A78B9551178}"/>
                    </a:ext>
                  </a:extLst>
                </p:cNvPr>
                <p:cNvSpPr txBox="1"/>
                <p:nvPr/>
              </p:nvSpPr>
              <p:spPr>
                <a:xfrm>
                  <a:off x="672388" y="1767851"/>
                  <a:ext cx="10707915" cy="112691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Static Initialization</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在训练开始时，首先通过静态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 Gaussian Splatting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3DGS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）对持久性高斯场进行初始化，以获得一个粗略的头部结构。在此阶段，使用像素级的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损失和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D-SSIM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项来度量由标准参数</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𝐶</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渲染出的图像</a:t>
                  </a:r>
                  <a14:m>
                    <m:oMath xmlns:m="http://schemas.openxmlformats.org/officeDocument/2006/math">
                      <m:sSub>
                        <m:sSubPr>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𝐼</m:t>
                              </m:r>
                            </m:e>
                          </m:acc>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𝐶</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与掩码的真实图像</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𝑚𝑎𝑠𝑘</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之间的误差：</a:t>
                  </a:r>
                </a:p>
              </p:txBody>
            </p:sp>
          </mc:Choice>
          <mc:Fallback xmlns="">
            <p:sp>
              <p:nvSpPr>
                <p:cNvPr id="31" name="文本框 30">
                  <a:extLst>
                    <a:ext uri="{FF2B5EF4-FFF2-40B4-BE49-F238E27FC236}">
                      <a16:creationId xmlns:a16="http://schemas.microsoft.com/office/drawing/2014/main" id="{57DBA186-C0B5-54E4-6216-3A78B9551178}"/>
                    </a:ext>
                  </a:extLst>
                </p:cNvPr>
                <p:cNvSpPr txBox="1">
                  <a:spLocks noRot="1" noChangeAspect="1" noMove="1" noResize="1" noEditPoints="1" noAdjustHandles="1" noChangeArrowheads="1" noChangeShapeType="1" noTextEdit="1"/>
                </p:cNvSpPr>
                <p:nvPr/>
              </p:nvSpPr>
              <p:spPr>
                <a:xfrm>
                  <a:off x="672388" y="1767851"/>
                  <a:ext cx="10707915" cy="1126912"/>
                </a:xfrm>
                <a:prstGeom prst="rect">
                  <a:avLst/>
                </a:prstGeom>
                <a:blipFill>
                  <a:blip r:embed="rId6"/>
                  <a:stretch>
                    <a:fillRect l="-505" t="-3784" r="-618" b="-3784"/>
                  </a:stretch>
                </a:blipFill>
              </p:spPr>
              <p:txBody>
                <a:bodyPr/>
                <a:lstStyle/>
                <a:p>
                  <a:r>
                    <a:rPr lang="zh-CN" altLang="en-US">
                      <a:noFill/>
                    </a:rPr>
                    <a:t> </a:t>
                  </a:r>
                </a:p>
              </p:txBody>
            </p:sp>
          </mc:Fallback>
        </mc:AlternateContent>
      </p:grpSp>
      <p:grpSp>
        <p:nvGrpSpPr>
          <p:cNvPr id="15" name="组合 14">
            <a:extLst>
              <a:ext uri="{FF2B5EF4-FFF2-40B4-BE49-F238E27FC236}">
                <a16:creationId xmlns:a16="http://schemas.microsoft.com/office/drawing/2014/main" id="{56AF2B22-C7EA-B2AE-D160-8CB71BB949D2}"/>
              </a:ext>
            </a:extLst>
          </p:cNvPr>
          <p:cNvGrpSpPr/>
          <p:nvPr/>
        </p:nvGrpSpPr>
        <p:grpSpPr>
          <a:xfrm>
            <a:off x="682326" y="3317042"/>
            <a:ext cx="10960523" cy="1123773"/>
            <a:chOff x="682326" y="3112020"/>
            <a:chExt cx="10960523" cy="1123773"/>
          </a:xfrm>
        </p:grpSpPr>
        <p:pic>
          <p:nvPicPr>
            <p:cNvPr id="14" name="图片 13">
              <a:extLst>
                <a:ext uri="{FF2B5EF4-FFF2-40B4-BE49-F238E27FC236}">
                  <a16:creationId xmlns:a16="http://schemas.microsoft.com/office/drawing/2014/main" id="{0304FB1B-2590-09B3-D587-161C8C64C435}"/>
                </a:ext>
              </a:extLst>
            </p:cNvPr>
            <p:cNvPicPr>
              <a:picLocks noChangeAspect="1"/>
            </p:cNvPicPr>
            <p:nvPr/>
          </p:nvPicPr>
          <p:blipFill>
            <a:blip r:embed="rId7"/>
            <a:stretch>
              <a:fillRect/>
            </a:stretch>
          </p:blipFill>
          <p:spPr>
            <a:xfrm>
              <a:off x="3225150" y="3749950"/>
              <a:ext cx="4744112" cy="485843"/>
            </a:xfrm>
            <a:prstGeom prst="rect">
              <a:avLst/>
            </a:prstGeom>
          </p:spPr>
        </p:pic>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1764327B-5167-7E1A-0214-9E8283B0E573}"/>
                    </a:ext>
                  </a:extLst>
                </p:cNvPr>
                <p:cNvSpPr txBox="1"/>
                <p:nvPr/>
              </p:nvSpPr>
              <p:spPr>
                <a:xfrm>
                  <a:off x="682326" y="3112020"/>
                  <a:ext cx="10960523" cy="756874"/>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Motion Learning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：初始化完成后，加入运动场进行训练，通过其预测的变形</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en-US" sz="2000" dirty="0">
                      <a:latin typeface="宋体" panose="02010600030101010101" pitchFamily="2" charset="-122"/>
                      <a:ea typeface="宋体" panose="02010600030101010101" pitchFamily="2" charset="-122"/>
                    </a:rPr>
                    <a:t>来学习动态面部运动。实际操作中，变形参数</a:t>
                  </a:r>
                  <a14:m>
                    <m:oMath xmlns:m="http://schemas.openxmlformats.org/officeDocument/2006/math">
                      <m:sSub>
                        <m:sSubPr>
                          <m:ctrlPr>
                            <a:rPr lang="en-US" altLang="zh-CN" sz="2000" i="1">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𝐷</m:t>
                          </m:r>
                        </m:sub>
                      </m:sSub>
                    </m:oMath>
                  </a14:m>
                  <a:r>
                    <a:rPr lang="zh-CN" altLang="en-US" sz="2000" dirty="0">
                      <a:latin typeface="宋体" panose="02010600030101010101" pitchFamily="2" charset="-122"/>
                      <a:ea typeface="宋体" panose="02010600030101010101" pitchFamily="2" charset="-122"/>
                    </a:rPr>
                    <a:t>作为</a:t>
                  </a:r>
                  <a:r>
                    <a:rPr lang="en-US" altLang="zh-CN" sz="2000" dirty="0">
                      <a:latin typeface="宋体" panose="02010600030101010101" pitchFamily="2" charset="-122"/>
                      <a:ea typeface="宋体" panose="02010600030101010101" pitchFamily="2" charset="-122"/>
                    </a:rPr>
                    <a:t>3DGS</a:t>
                  </a:r>
                  <a:r>
                    <a:rPr lang="zh-CN" altLang="en-US" sz="2000" dirty="0">
                      <a:latin typeface="宋体" panose="02010600030101010101" pitchFamily="2" charset="-122"/>
                      <a:ea typeface="宋体" panose="02010600030101010101" pitchFamily="2" charset="-122"/>
                    </a:rPr>
                    <a:t>光栅化器的输入，渲染输出图像</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𝐼</m:t>
                              </m:r>
                            </m:e>
                          </m:acc>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sub>
                      </m:sSub>
                    </m:oMath>
                  </a14:m>
                  <a:r>
                    <a:rPr lang="zh-CN" altLang="en-US" sz="2000" dirty="0"/>
                    <a:t>，损失函数为：</a:t>
                  </a:r>
                  <a:endParaRPr lang="zh-CN" altLang="en-US" sz="2000" dirty="0">
                    <a:effectLst/>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1764327B-5167-7E1A-0214-9E8283B0E573}"/>
                    </a:ext>
                  </a:extLst>
                </p:cNvPr>
                <p:cNvSpPr txBox="1">
                  <a:spLocks noRot="1" noChangeAspect="1" noMove="1" noResize="1" noEditPoints="1" noAdjustHandles="1" noChangeArrowheads="1" noChangeShapeType="1" noTextEdit="1"/>
                </p:cNvSpPr>
                <p:nvPr/>
              </p:nvSpPr>
              <p:spPr>
                <a:xfrm>
                  <a:off x="682326" y="3112020"/>
                  <a:ext cx="10960523" cy="756874"/>
                </a:xfrm>
                <a:prstGeom prst="rect">
                  <a:avLst/>
                </a:prstGeom>
                <a:blipFill>
                  <a:blip r:embed="rId8"/>
                  <a:stretch>
                    <a:fillRect l="-501" t="-5645" r="-556" b="-13710"/>
                  </a:stretch>
                </a:blipFill>
              </p:spPr>
              <p:txBody>
                <a:bodyPr/>
                <a:lstStyle/>
                <a:p>
                  <a:r>
                    <a:rPr lang="zh-CN" altLang="en-US">
                      <a:noFill/>
                    </a:rPr>
                    <a:t> </a:t>
                  </a:r>
                </a:p>
              </p:txBody>
            </p:sp>
          </mc:Fallback>
        </mc:AlternateContent>
      </p:grpSp>
      <p:grpSp>
        <p:nvGrpSpPr>
          <p:cNvPr id="39" name="组合 38">
            <a:extLst>
              <a:ext uri="{FF2B5EF4-FFF2-40B4-BE49-F238E27FC236}">
                <a16:creationId xmlns:a16="http://schemas.microsoft.com/office/drawing/2014/main" id="{EE8DF2A6-21B9-57E4-9234-336D7B5C89D8}"/>
              </a:ext>
            </a:extLst>
          </p:cNvPr>
          <p:cNvGrpSpPr/>
          <p:nvPr/>
        </p:nvGrpSpPr>
        <p:grpSpPr>
          <a:xfrm>
            <a:off x="682326" y="4546773"/>
            <a:ext cx="10960523" cy="1604785"/>
            <a:chOff x="682326" y="4328115"/>
            <a:chExt cx="10960523" cy="1604785"/>
          </a:xfrm>
        </p:grpSpPr>
        <p:grpSp>
          <p:nvGrpSpPr>
            <p:cNvPr id="35" name="组合 34">
              <a:extLst>
                <a:ext uri="{FF2B5EF4-FFF2-40B4-BE49-F238E27FC236}">
                  <a16:creationId xmlns:a16="http://schemas.microsoft.com/office/drawing/2014/main" id="{74338B33-D05B-32BD-9CE7-6CB614DD32CC}"/>
                </a:ext>
              </a:extLst>
            </p:cNvPr>
            <p:cNvGrpSpPr/>
            <p:nvPr/>
          </p:nvGrpSpPr>
          <p:grpSpPr>
            <a:xfrm>
              <a:off x="682326" y="4328115"/>
              <a:ext cx="10960523" cy="1145041"/>
              <a:chOff x="682326" y="4328115"/>
              <a:chExt cx="10960523" cy="1145041"/>
            </a:xfrm>
          </p:grpSpPr>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F471C5F-CE09-8904-7E9F-CCFC5E25E45A}"/>
                      </a:ext>
                    </a:extLst>
                  </p:cNvPr>
                  <p:cNvSpPr txBox="1"/>
                  <p:nvPr/>
                </p:nvSpPr>
                <p:spPr>
                  <a:xfrm>
                    <a:off x="682326" y="4328115"/>
                    <a:ext cx="10960523" cy="756874"/>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Fine-tuning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：最后，进行颜色微调阶段，以更好地融合头部和口腔内部分支。通过像素级的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损失、</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D-SSIM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项计算融合图像</a:t>
                    </a:r>
                    <a14:m>
                      <m:oMath xmlns:m="http://schemas.openxmlformats.org/officeDocument/2006/math">
                        <m:sSub>
                          <m:sSubPr>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𝐼</m:t>
                                </m:r>
                              </m:e>
                            </m:acc>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h𝑒𝑎𝑑</m:t>
                            </m:r>
                          </m:sub>
                        </m:sSub>
                      </m:oMath>
                    </a14:m>
                    <a:r>
                      <a:rPr lang="zh-CN" altLang="en-US" sz="2000" dirty="0">
                        <a:effectLst/>
                        <a:latin typeface="宋体" panose="02010600030101010101" pitchFamily="2" charset="-122"/>
                        <a:ea typeface="宋体" panose="02010600030101010101" pitchFamily="2" charset="-122"/>
                        <a:cs typeface="Times New Roman" panose="02020603050405020304" pitchFamily="18" charset="0"/>
                      </a:rPr>
                      <a:t>与真实图像</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en-US" sz="2000" dirty="0">
                        <a:effectLst/>
                        <a:latin typeface="宋体" panose="02010600030101010101" pitchFamily="2" charset="-122"/>
                        <a:ea typeface="宋体" panose="02010600030101010101" pitchFamily="2" charset="-122"/>
                        <a:cs typeface="Times New Roman" panose="02020603050405020304" pitchFamily="18" charset="0"/>
                      </a:rPr>
                      <a:t>之间的重建损失：</a:t>
                    </a:r>
                  </a:p>
                </p:txBody>
              </p:sp>
            </mc:Choice>
            <mc:Fallback xmlns="">
              <p:sp>
                <p:nvSpPr>
                  <p:cNvPr id="21" name="文本框 20">
                    <a:extLst>
                      <a:ext uri="{FF2B5EF4-FFF2-40B4-BE49-F238E27FC236}">
                        <a16:creationId xmlns:a16="http://schemas.microsoft.com/office/drawing/2014/main" id="{4F471C5F-CE09-8904-7E9F-CCFC5E25E45A}"/>
                      </a:ext>
                    </a:extLst>
                  </p:cNvPr>
                  <p:cNvSpPr txBox="1">
                    <a:spLocks noRot="1" noChangeAspect="1" noMove="1" noResize="1" noEditPoints="1" noAdjustHandles="1" noChangeArrowheads="1" noChangeShapeType="1" noTextEdit="1"/>
                  </p:cNvSpPr>
                  <p:nvPr/>
                </p:nvSpPr>
                <p:spPr>
                  <a:xfrm>
                    <a:off x="682326" y="4328115"/>
                    <a:ext cx="10960523" cy="756874"/>
                  </a:xfrm>
                  <a:prstGeom prst="rect">
                    <a:avLst/>
                  </a:prstGeom>
                  <a:blipFill>
                    <a:blip r:embed="rId9"/>
                    <a:stretch>
                      <a:fillRect l="-501" t="-6452" b="-12903"/>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A94CAEAE-F844-FEC8-DA51-04C52CF7BEBA}"/>
                  </a:ext>
                </a:extLst>
              </p:cNvPr>
              <p:cNvPicPr>
                <a:picLocks noChangeAspect="1"/>
              </p:cNvPicPr>
              <p:nvPr/>
            </p:nvPicPr>
            <p:blipFill>
              <a:blip r:embed="rId10"/>
              <a:stretch>
                <a:fillRect/>
              </a:stretch>
            </p:blipFill>
            <p:spPr>
              <a:xfrm>
                <a:off x="2928811" y="5082576"/>
                <a:ext cx="6354062" cy="390580"/>
              </a:xfrm>
              <a:prstGeom prst="rect">
                <a:avLst/>
              </a:prstGeom>
            </p:spPr>
          </p:pic>
        </p:gr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D3C8A3F-57C0-6351-2967-417EE0B7892F}"/>
                    </a:ext>
                  </a:extLst>
                </p:cNvPr>
                <p:cNvSpPr txBox="1"/>
                <p:nvPr/>
              </p:nvSpPr>
              <p:spPr>
                <a:xfrm>
                  <a:off x="1143000" y="5532790"/>
                  <a:ext cx="10386551"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在此阶段，仅更新颜色参数</a:t>
                  </a:r>
                  <a14:m>
                    <m:oMath xmlns:m="http://schemas.openxmlformats.org/officeDocument/2006/math">
                      <m:sSub>
                        <m:sSubPr>
                          <m:ctrlPr>
                            <a:rPr lang="en-US" altLang="zh-CN" sz="200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20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𝐶</m:t>
                          </m:r>
                        </m:sub>
                      </m:sSub>
                    </m:oMath>
                  </a14:m>
                  <a:r>
                    <a:rPr lang="zh-CN" altLang="en-US" sz="2000" dirty="0">
                      <a:latin typeface="宋体" panose="02010600030101010101" pitchFamily="2" charset="-122"/>
                      <a:ea typeface="宋体" panose="02010600030101010101" pitchFamily="2" charset="-122"/>
                    </a:rPr>
                    <a:t>，并停止</a:t>
                  </a:r>
                  <a:r>
                    <a:rPr lang="en-US" altLang="zh-CN" sz="2000" dirty="0">
                      <a:latin typeface="宋体" panose="02010600030101010101" pitchFamily="2" charset="-122"/>
                      <a:ea typeface="宋体" panose="02010600030101010101" pitchFamily="2" charset="-122"/>
                    </a:rPr>
                    <a:t>3DGS</a:t>
                  </a:r>
                  <a:r>
                    <a:rPr lang="zh-CN" altLang="en-US" sz="2000" dirty="0">
                      <a:latin typeface="宋体" panose="02010600030101010101" pitchFamily="2" charset="-122"/>
                      <a:ea typeface="宋体" panose="02010600030101010101" pitchFamily="2" charset="-122"/>
                    </a:rPr>
                    <a:t>的稠密化策略以保证稳定性。</a:t>
                  </a:r>
                </a:p>
              </p:txBody>
            </p:sp>
          </mc:Choice>
          <mc:Fallback xmlns="">
            <p:sp>
              <p:nvSpPr>
                <p:cNvPr id="38" name="文本框 37">
                  <a:extLst>
                    <a:ext uri="{FF2B5EF4-FFF2-40B4-BE49-F238E27FC236}">
                      <a16:creationId xmlns:a16="http://schemas.microsoft.com/office/drawing/2014/main" id="{0D3C8A3F-57C0-6351-2967-417EE0B7892F}"/>
                    </a:ext>
                  </a:extLst>
                </p:cNvPr>
                <p:cNvSpPr txBox="1">
                  <a:spLocks noRot="1" noChangeAspect="1" noMove="1" noResize="1" noEditPoints="1" noAdjustHandles="1" noChangeArrowheads="1" noChangeShapeType="1" noTextEdit="1"/>
                </p:cNvSpPr>
                <p:nvPr/>
              </p:nvSpPr>
              <p:spPr>
                <a:xfrm>
                  <a:off x="1143000" y="5532790"/>
                  <a:ext cx="10386551" cy="400110"/>
                </a:xfrm>
                <a:prstGeom prst="rect">
                  <a:avLst/>
                </a:prstGeom>
                <a:blipFill>
                  <a:blip r:embed="rId11"/>
                  <a:stretch>
                    <a:fillRect l="-646" t="-10606" b="-22727"/>
                  </a:stretch>
                </a:blipFill>
              </p:spPr>
              <p:txBody>
                <a:bodyPr/>
                <a:lstStyle/>
                <a:p>
                  <a:r>
                    <a:rPr lang="zh-CN" altLang="en-US">
                      <a:noFill/>
                    </a:rPr>
                    <a:t> </a:t>
                  </a:r>
                </a:p>
              </p:txBody>
            </p:sp>
          </mc:Fallback>
        </mc:AlternateContent>
      </p:grpSp>
      <p:sp>
        <p:nvSpPr>
          <p:cNvPr id="40" name="文本框 39">
            <a:extLst>
              <a:ext uri="{FF2B5EF4-FFF2-40B4-BE49-F238E27FC236}">
                <a16:creationId xmlns:a16="http://schemas.microsoft.com/office/drawing/2014/main" id="{72FA891F-A185-0FED-798D-61BCA4CAF712}"/>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271801366"/>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464859846"/>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Evaluation Metrics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527667" y="197258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358738" y="1746212"/>
            <a:ext cx="11035579" cy="1015663"/>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：使用同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AD-</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等工作的数据集，每段视频平均包含</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6000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帧，以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25 fps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的速度拍摄。此外，在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HDTF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数据集中的选定视频剪辑上进行了实验。除了奥巴马的视频外，每个肖像视频都被裁剪并调整为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512×512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像素，奥巴马的视频分辨率为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450×450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像素。</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527666" y="429268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F0B3F0F7-81D9-9303-3585-30E871EB1FB4}"/>
              </a:ext>
            </a:extLst>
          </p:cNvPr>
          <p:cNvSpPr txBox="1"/>
          <p:nvPr/>
        </p:nvSpPr>
        <p:spPr>
          <a:xfrm>
            <a:off x="393794" y="2966737"/>
            <a:ext cx="11000523" cy="3170099"/>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Evaluation Metrics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：根据先前基于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的工作 ，比较分为两个不同的设置：</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自驱动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跨驱动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自驱动设置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中，使用测试子集评估了针对特定身份的头部重建准确度。作者使用多个重建指标，包括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峰值信噪比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、结构相似性指数测量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(SSIM)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和学习感知图像块相似度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这些指标仅在面部区域进行测量。另外，作者还通过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Fréchet inception distance (FID)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测量了重建人脸的真实性，并通过身份嵌入</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余弦相似度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(CSIM)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测量了动画视频中的身份保留情况。在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跨驱动设置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中，所有方法都是由与唇同步评估完全不相关的音频片段驱动的。在此设置中使用的音频剪辑是从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Syn-Obama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的演示中提取的。由于缺乏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ground-truth</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图像，使用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关键点距离（</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LMD</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SyncNet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置信度分数（</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Sync</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来评估唇同步准确性。作者还利用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动作单位误差（</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AUE</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来衡量面部运动的精度。最后，作者将</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训练时间（</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Time</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每秒帧数（</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FPS</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作为衡量每个方法效率的标准进行比较。</a:t>
            </a:r>
          </a:p>
        </p:txBody>
      </p:sp>
      <p:sp>
        <p:nvSpPr>
          <p:cNvPr id="9" name="文本框 8">
            <a:extLst>
              <a:ext uri="{FF2B5EF4-FFF2-40B4-BE49-F238E27FC236}">
                <a16:creationId xmlns:a16="http://schemas.microsoft.com/office/drawing/2014/main" id="{17313D20-5775-F8B3-132E-A3483A4AAD82}"/>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245329217"/>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评估（自</a:t>
            </a:r>
            <a:r>
              <a:rPr lang="zh-CN" altLang="en-US" sz="2800" b="1" dirty="0">
                <a:solidFill>
                  <a:prstClr val="black"/>
                </a:solidFill>
                <a:latin typeface="微软雅黑" panose="020B0503020204020204" charset="-122"/>
                <a:ea typeface="微软雅黑" panose="020B0503020204020204" charset="-122"/>
              </a:rPr>
              <a:t>驱动</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8EAFB73D-8FA6-B443-6F04-DD033B30477E}"/>
              </a:ext>
            </a:extLst>
          </p:cNvPr>
          <p:cNvPicPr>
            <a:picLocks noChangeAspect="1"/>
          </p:cNvPicPr>
          <p:nvPr/>
        </p:nvPicPr>
        <p:blipFill>
          <a:blip r:embed="rId5"/>
          <a:stretch>
            <a:fillRect/>
          </a:stretch>
        </p:blipFill>
        <p:spPr>
          <a:xfrm>
            <a:off x="1199384" y="1850859"/>
            <a:ext cx="9881528" cy="4035800"/>
          </a:xfrm>
          <a:prstGeom prst="rect">
            <a:avLst/>
          </a:prstGeom>
        </p:spPr>
      </p:pic>
      <p:sp>
        <p:nvSpPr>
          <p:cNvPr id="8" name="文本框 7">
            <a:extLst>
              <a:ext uri="{FF2B5EF4-FFF2-40B4-BE49-F238E27FC236}">
                <a16:creationId xmlns:a16="http://schemas.microsoft.com/office/drawing/2014/main" id="{A1B29332-FE9B-0945-A4C0-BBB2B205FCDC}"/>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889901294"/>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评估（跨</a:t>
            </a:r>
            <a:r>
              <a:rPr lang="zh-CN" altLang="en-US" sz="2800" b="1" dirty="0">
                <a:solidFill>
                  <a:prstClr val="black"/>
                </a:solidFill>
                <a:latin typeface="微软雅黑" panose="020B0503020204020204" charset="-122"/>
                <a:ea typeface="微软雅黑" panose="020B0503020204020204" charset="-122"/>
              </a:rPr>
              <a:t>驱动</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A1B29332-FE9B-0945-A4C0-BBB2B205FCDC}"/>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182166A8-1D53-EA94-3366-21F357B9341D}"/>
              </a:ext>
            </a:extLst>
          </p:cNvPr>
          <p:cNvPicPr>
            <a:picLocks noChangeAspect="1"/>
          </p:cNvPicPr>
          <p:nvPr/>
        </p:nvPicPr>
        <p:blipFill>
          <a:blip r:embed="rId5"/>
          <a:stretch>
            <a:fillRect/>
          </a:stretch>
        </p:blipFill>
        <p:spPr>
          <a:xfrm>
            <a:off x="844476" y="1895267"/>
            <a:ext cx="9990482" cy="4233842"/>
          </a:xfrm>
          <a:prstGeom prst="rect">
            <a:avLst/>
          </a:prstGeom>
        </p:spPr>
      </p:pic>
    </p:spTree>
    <p:extLst>
      <p:ext uri="{BB962C8B-B14F-4D97-AF65-F5344CB8AC3E}">
        <p14:creationId xmlns:p14="http://schemas.microsoft.com/office/powerpoint/2010/main" val="3227508808"/>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80955" y="794957"/>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1006044" y="1494312"/>
            <a:ext cx="10160540" cy="4166975"/>
          </a:xfrm>
          <a:prstGeom prst="rect">
            <a:avLst/>
          </a:prstGeom>
          <a:noFill/>
        </p:spPr>
        <p:txBody>
          <a:bodyPr wrap="square">
            <a:spAutoFit/>
          </a:bodyPr>
          <a:lstStyle/>
          <a:p>
            <a:pPr indent="457200">
              <a:lnSpc>
                <a:spcPct val="120000"/>
              </a:lnSpc>
              <a:spcBef>
                <a:spcPts val="500"/>
              </a:spcBef>
              <a:spcAft>
                <a:spcPts val="50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表示和呈现动态场景一直是一项重要而具有挑战性的任务。特别是，为了准确地建模复杂的运动，通常很难保证高效率。</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(Neural Radiance Fields) </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使用隐式函数来表示场景，在合成新视角图像方面取得了巨大成功。但是</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NeRF</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方法训练和渲染成本很高。</a:t>
            </a:r>
          </a:p>
          <a:p>
            <a:pPr indent="457200">
              <a:lnSpc>
                <a:spcPct val="120000"/>
              </a:lnSpc>
              <a:spcBef>
                <a:spcPts val="500"/>
              </a:spcBef>
              <a:spcAft>
                <a:spcPts val="50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最近的</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3D-GS (3D Gaussian Splatting) </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通过将场景表示为三维高斯显著提高了渲染速度，使其达到实时水平。</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3D-GS</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不仅具有实时渲染速度，而且能够更明确地表示场景，从而更容易操作场景表示。然而，</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3D-GS </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专注于静态场景。将其扩展到动态场景作为 </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4D </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表示是一个合理、重要但困难的主题。关键挑战在于如何从稀疏输入中建模复杂的点运动。</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5477656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a:t>
            </a:r>
            <a:r>
              <a:rPr lang="zh-CN" altLang="en-US" sz="2800" b="1" dirty="0">
                <a:solidFill>
                  <a:prstClr val="black"/>
                </a:solidFill>
                <a:latin typeface="微软雅黑" panose="020B0503020204020204" charset="-122"/>
                <a:ea typeface="微软雅黑" panose="020B0503020204020204" charset="-122"/>
              </a:rPr>
              <a:t>用户评价</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A1B29332-FE9B-0945-A4C0-BBB2B205FCDC}"/>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58FA1890-6B80-41C0-E197-8720B089FB39}"/>
              </a:ext>
            </a:extLst>
          </p:cNvPr>
          <p:cNvPicPr>
            <a:picLocks noChangeAspect="1"/>
          </p:cNvPicPr>
          <p:nvPr/>
        </p:nvPicPr>
        <p:blipFill>
          <a:blip r:embed="rId5"/>
          <a:stretch>
            <a:fillRect/>
          </a:stretch>
        </p:blipFill>
        <p:spPr>
          <a:xfrm>
            <a:off x="342246" y="2721539"/>
            <a:ext cx="11208991" cy="2198093"/>
          </a:xfrm>
          <a:prstGeom prst="rect">
            <a:avLst/>
          </a:prstGeom>
        </p:spPr>
      </p:pic>
    </p:spTree>
    <p:extLst>
      <p:ext uri="{BB962C8B-B14F-4D97-AF65-F5344CB8AC3E}">
        <p14:creationId xmlns:p14="http://schemas.microsoft.com/office/powerpoint/2010/main" val="2536686074"/>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3B61DC78-274A-6FF9-4922-4859E9868188}"/>
              </a:ext>
            </a:extLst>
          </p:cNvPr>
          <p:cNvPicPr>
            <a:picLocks noChangeAspect="1"/>
          </p:cNvPicPr>
          <p:nvPr/>
        </p:nvPicPr>
        <p:blipFill>
          <a:blip r:embed="rId5"/>
          <a:stretch>
            <a:fillRect/>
          </a:stretch>
        </p:blipFill>
        <p:spPr>
          <a:xfrm>
            <a:off x="2202169" y="1508668"/>
            <a:ext cx="8411230" cy="4576412"/>
          </a:xfrm>
          <a:prstGeom prst="rect">
            <a:avLst/>
          </a:prstGeom>
        </p:spPr>
      </p:pic>
      <p:sp>
        <p:nvSpPr>
          <p:cNvPr id="8" name="文本框 7">
            <a:extLst>
              <a:ext uri="{FF2B5EF4-FFF2-40B4-BE49-F238E27FC236}">
                <a16:creationId xmlns:a16="http://schemas.microsoft.com/office/drawing/2014/main" id="{74817F44-42DB-F374-F7F0-B7615B93BF1B}"/>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037443212"/>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质量评估（细节比较）</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 name="图片 4">
            <a:extLst>
              <a:ext uri="{FF2B5EF4-FFF2-40B4-BE49-F238E27FC236}">
                <a16:creationId xmlns:a16="http://schemas.microsoft.com/office/drawing/2014/main" id="{3F30B4E7-BF18-B654-63B0-C809F80E8274}"/>
              </a:ext>
            </a:extLst>
          </p:cNvPr>
          <p:cNvPicPr>
            <a:picLocks noChangeAspect="1"/>
          </p:cNvPicPr>
          <p:nvPr/>
        </p:nvPicPr>
        <p:blipFill>
          <a:blip r:embed="rId5"/>
          <a:stretch>
            <a:fillRect/>
          </a:stretch>
        </p:blipFill>
        <p:spPr>
          <a:xfrm>
            <a:off x="672389" y="1839653"/>
            <a:ext cx="10434742" cy="3943082"/>
          </a:xfrm>
          <a:prstGeom prst="rect">
            <a:avLst/>
          </a:prstGeom>
        </p:spPr>
      </p:pic>
      <p:sp>
        <p:nvSpPr>
          <p:cNvPr id="8" name="文本框 7">
            <a:extLst>
              <a:ext uri="{FF2B5EF4-FFF2-40B4-BE49-F238E27FC236}">
                <a16:creationId xmlns:a16="http://schemas.microsoft.com/office/drawing/2014/main" id="{A9E54BCB-CC9F-3261-86CB-C9C9EBF835A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385987362"/>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 name="图片 4">
            <a:extLst>
              <a:ext uri="{FF2B5EF4-FFF2-40B4-BE49-F238E27FC236}">
                <a16:creationId xmlns:a16="http://schemas.microsoft.com/office/drawing/2014/main" id="{995B9FDB-9704-2F2D-B48D-99987954D37E}"/>
              </a:ext>
            </a:extLst>
          </p:cNvPr>
          <p:cNvPicPr>
            <a:picLocks noChangeAspect="1"/>
          </p:cNvPicPr>
          <p:nvPr/>
        </p:nvPicPr>
        <p:blipFill>
          <a:blip r:embed="rId5"/>
          <a:stretch>
            <a:fillRect/>
          </a:stretch>
        </p:blipFill>
        <p:spPr>
          <a:xfrm>
            <a:off x="672389" y="2270575"/>
            <a:ext cx="10696794" cy="3029940"/>
          </a:xfrm>
          <a:prstGeom prst="rect">
            <a:avLst/>
          </a:prstGeom>
        </p:spPr>
      </p:pic>
      <p:sp>
        <p:nvSpPr>
          <p:cNvPr id="6" name="文本框 5">
            <a:extLst>
              <a:ext uri="{FF2B5EF4-FFF2-40B4-BE49-F238E27FC236}">
                <a16:creationId xmlns:a16="http://schemas.microsoft.com/office/drawing/2014/main" id="{A103E2EE-648C-B8E3-BDDE-DCF67A2F3E1B}"/>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150238455"/>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消融实验（变形和外观修改）</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1DF6B6F3-77C7-269C-01EE-6526C7356B25}"/>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Li J, Zhang J, Bai X,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TalkingGaussian</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Structure-Persistent 3D Talking Head Synthesis via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arXiv:2404.15264,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8" name="图片 7">
            <a:extLst>
              <a:ext uri="{FF2B5EF4-FFF2-40B4-BE49-F238E27FC236}">
                <a16:creationId xmlns:a16="http://schemas.microsoft.com/office/drawing/2014/main" id="{CE8224FF-48EB-13A7-AD98-01450ABD150A}"/>
              </a:ext>
            </a:extLst>
          </p:cNvPr>
          <p:cNvPicPr>
            <a:picLocks noChangeAspect="1"/>
          </p:cNvPicPr>
          <p:nvPr/>
        </p:nvPicPr>
        <p:blipFill>
          <a:blip r:embed="rId5"/>
          <a:stretch>
            <a:fillRect/>
          </a:stretch>
        </p:blipFill>
        <p:spPr>
          <a:xfrm>
            <a:off x="387230" y="2400080"/>
            <a:ext cx="10805469" cy="2941281"/>
          </a:xfrm>
          <a:prstGeom prst="rect">
            <a:avLst/>
          </a:prstGeom>
        </p:spPr>
      </p:pic>
    </p:spTree>
    <p:extLst>
      <p:ext uri="{BB962C8B-B14F-4D97-AF65-F5344CB8AC3E}">
        <p14:creationId xmlns:p14="http://schemas.microsoft.com/office/powerpoint/2010/main" val="2877898263"/>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3002BFA7-DF6D-4B50-3BBA-953D6FA4DCC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40CBAD47-F433-F463-0D0C-7FC7355524EF}"/>
              </a:ext>
            </a:extLst>
          </p:cNvPr>
          <p:cNvPicPr>
            <a:picLocks noChangeAspect="1"/>
          </p:cNvPicPr>
          <p:nvPr/>
        </p:nvPicPr>
        <p:blipFill>
          <a:blip r:embed="rId5"/>
          <a:stretch>
            <a:fillRect/>
          </a:stretch>
        </p:blipFill>
        <p:spPr>
          <a:xfrm>
            <a:off x="1797548" y="2048067"/>
            <a:ext cx="8930766" cy="3525686"/>
          </a:xfrm>
          <a:prstGeom prst="rect">
            <a:avLst/>
          </a:prstGeom>
        </p:spPr>
      </p:pic>
    </p:spTree>
    <p:extLst>
      <p:ext uri="{BB962C8B-B14F-4D97-AF65-F5344CB8AC3E}">
        <p14:creationId xmlns:p14="http://schemas.microsoft.com/office/powerpoint/2010/main" val="2366588340"/>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3002BFA7-DF6D-4B50-3BBA-953D6FA4DCC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89B1951D-9818-8A96-D832-60966922CCF6}"/>
              </a:ext>
            </a:extLst>
          </p:cNvPr>
          <p:cNvPicPr>
            <a:picLocks noChangeAspect="1"/>
          </p:cNvPicPr>
          <p:nvPr/>
        </p:nvPicPr>
        <p:blipFill>
          <a:blip r:embed="rId5"/>
          <a:stretch>
            <a:fillRect/>
          </a:stretch>
        </p:blipFill>
        <p:spPr>
          <a:xfrm>
            <a:off x="1650714" y="1643082"/>
            <a:ext cx="9383748" cy="4684688"/>
          </a:xfrm>
          <a:prstGeom prst="rect">
            <a:avLst/>
          </a:prstGeom>
        </p:spPr>
      </p:pic>
    </p:spTree>
    <p:extLst>
      <p:ext uri="{BB962C8B-B14F-4D97-AF65-F5344CB8AC3E}">
        <p14:creationId xmlns:p14="http://schemas.microsoft.com/office/powerpoint/2010/main" val="1192859652"/>
      </p:ext>
    </p:ext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105722379"/>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289390"/>
            <a:ext cx="10219207" cy="91986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提出了一种新的基于变形的</a:t>
            </a:r>
            <a:r>
              <a:rPr lang="en-US" altLang="zh-CN" sz="2400" kern="100" dirty="0" err="1">
                <a:latin typeface="宋体" panose="02010600030101010101" pitchFamily="2" charset="-122"/>
                <a:ea typeface="宋体" panose="02010600030101010101" pitchFamily="2" charset="-122"/>
                <a:cs typeface="Times New Roman" panose="02020603050405020304" pitchFamily="18" charset="0"/>
              </a:rPr>
              <a:t>TalkingGaussian</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框架，用于高质量的三维说话头合成。</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80" y="2468378"/>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该方法首次揭示了由于对快速变化的外表预测不准确而导致的“面部扭曲”问题。</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663846"/>
            <a:ext cx="9987482" cy="91986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en-US" altLang="zh-CN" sz="2400" kern="100" dirty="0" err="1">
                <a:latin typeface="宋体" panose="02010600030101010101" pitchFamily="2" charset="-122"/>
                <a:ea typeface="宋体" panose="02010600030101010101" pitchFamily="2" charset="-122"/>
                <a:cs typeface="Times New Roman" panose="02020603050405020304" pitchFamily="18" charset="0"/>
              </a:rPr>
              <a:t>TalkingGaussian</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算法通过在三维立体图像中保持持久的头部结构，并将不一致的运动分解到不同的空间中，解决了这一问题。</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4842835"/>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与现有方法相比，</a:t>
            </a:r>
            <a:r>
              <a:rPr lang="en-US" altLang="zh-CN" sz="2400" kern="100" dirty="0" err="1">
                <a:latin typeface="Times New Roman" panose="02020603050405020304" pitchFamily="18" charset="0"/>
                <a:ea typeface="宋体" panose="02010600030101010101" pitchFamily="2" charset="-122"/>
                <a:cs typeface="Times New Roman" panose="02020603050405020304" pitchFamily="18" charset="0"/>
              </a:rPr>
              <a:t>TalkingGaussian</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算法在合成逼真、准确的说话头方面取得了更好的性能。</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6060816"/>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182F2E7B-C932-54A0-F0E3-D09821A0F930}"/>
              </a:ext>
            </a:extLst>
          </p:cNvPr>
          <p:cNvGrpSpPr/>
          <p:nvPr/>
        </p:nvGrpSpPr>
        <p:grpSpPr>
          <a:xfrm>
            <a:off x="-161925" y="129540"/>
            <a:ext cx="2284730" cy="636270"/>
            <a:chOff x="1984" y="111"/>
            <a:chExt cx="3598" cy="1002"/>
          </a:xfrm>
        </p:grpSpPr>
        <p:sp>
          <p:nvSpPr>
            <p:cNvPr id="14" name="任意多边形 2">
              <a:extLst>
                <a:ext uri="{FF2B5EF4-FFF2-40B4-BE49-F238E27FC236}">
                  <a16:creationId xmlns:a16="http://schemas.microsoft.com/office/drawing/2014/main" id="{D8BCBAD1-3E4A-D109-9C08-3DCB9B260616}"/>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DB89A87-E246-0BB2-13D5-B9AA816D4AE2}"/>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7" name="矩形: 圆角 4">
            <a:extLst>
              <a:ext uri="{FF2B5EF4-FFF2-40B4-BE49-F238E27FC236}">
                <a16:creationId xmlns:a16="http://schemas.microsoft.com/office/drawing/2014/main" id="{E4710158-7AC8-34A1-41E7-6C4541394A71}"/>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4" name="标题 1">
            <a:extLst>
              <a:ext uri="{FF2B5EF4-FFF2-40B4-BE49-F238E27FC236}">
                <a16:creationId xmlns:a16="http://schemas.microsoft.com/office/drawing/2014/main" id="{B9051925-4692-3DA3-B764-54C2AC54258A}"/>
              </a:ext>
            </a:extLst>
          </p:cNvPr>
          <p:cNvSpPr txBox="1">
            <a:spLocks/>
          </p:cNvSpPr>
          <p:nvPr/>
        </p:nvSpPr>
        <p:spPr>
          <a:xfrm>
            <a:off x="1524000" y="1852562"/>
            <a:ext cx="9144000" cy="1649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spcBef>
                <a:spcPts val="800"/>
              </a:spcBef>
              <a:spcAft>
                <a:spcPts val="800"/>
              </a:spcAft>
            </a:pPr>
            <a:r>
              <a:rPr lang="zh-CN" altLang="en-US" sz="4400" dirty="0">
                <a:solidFill>
                  <a:prstClr val="black"/>
                </a:solidFill>
                <a:latin typeface="宋体" panose="02010600030101010101" pitchFamily="2" charset="-122"/>
                <a:ea typeface="宋体" panose="02010600030101010101" pitchFamily="2" charset="-122"/>
                <a:cs typeface="+mn-cs"/>
              </a:rPr>
              <a:t>感谢倾听</a:t>
            </a:r>
            <a:br>
              <a:rPr lang="en-US" altLang="zh-CN" sz="4400" dirty="0">
                <a:solidFill>
                  <a:prstClr val="black"/>
                </a:solidFill>
                <a:latin typeface="宋体" panose="02010600030101010101" pitchFamily="2" charset="-122"/>
                <a:ea typeface="宋体" panose="02010600030101010101" pitchFamily="2" charset="-122"/>
                <a:cs typeface="+mn-cs"/>
              </a:rPr>
            </a:br>
            <a:r>
              <a:rPr lang="zh-CN" altLang="en-US" sz="4400" dirty="0">
                <a:solidFill>
                  <a:prstClr val="black"/>
                </a:solidFill>
                <a:latin typeface="宋体" panose="02010600030101010101" pitchFamily="2" charset="-122"/>
                <a:ea typeface="宋体" panose="02010600030101010101" pitchFamily="2" charset="-122"/>
                <a:cs typeface="+mn-cs"/>
              </a:rPr>
              <a:t>请老师和同学们批评指正</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6EFC10F-9648-5945-FD36-0BA39386A112}"/>
              </a:ext>
            </a:extLst>
          </p:cNvPr>
          <p:cNvSpPr txBox="1"/>
          <p:nvPr/>
        </p:nvSpPr>
        <p:spPr>
          <a:xfrm>
            <a:off x="4413115" y="3871769"/>
            <a:ext cx="3365770" cy="523220"/>
          </a:xfrm>
          <a:prstGeom prst="rect">
            <a:avLst/>
          </a:prstGeom>
          <a:noFill/>
        </p:spPr>
        <p:txBody>
          <a:bodyPr wrap="square" rtlCol="0">
            <a:spAutoFit/>
          </a:bodyPr>
          <a:lstStyle/>
          <a:p>
            <a:pPr algn="ctr"/>
            <a:r>
              <a:rPr lang="zh-CN" altLang="en-US" sz="2800" dirty="0">
                <a:solidFill>
                  <a:prstClr val="black"/>
                </a:solidFill>
                <a:latin typeface="宋体" panose="02010600030101010101" pitchFamily="2" charset="-122"/>
                <a:ea typeface="宋体" panose="02010600030101010101" pitchFamily="2" charset="-122"/>
              </a:rPr>
              <a:t>汇报人：主田横</a:t>
            </a:r>
          </a:p>
        </p:txBody>
      </p:sp>
      <p:sp>
        <p:nvSpPr>
          <p:cNvPr id="6" name="文本框 5">
            <a:extLst>
              <a:ext uri="{FF2B5EF4-FFF2-40B4-BE49-F238E27FC236}">
                <a16:creationId xmlns:a16="http://schemas.microsoft.com/office/drawing/2014/main" id="{E0FD9F4D-C5BD-DC6D-76E4-B3B9BAA676D0}"/>
              </a:ext>
            </a:extLst>
          </p:cNvPr>
          <p:cNvSpPr txBox="1"/>
          <p:nvPr/>
        </p:nvSpPr>
        <p:spPr>
          <a:xfrm>
            <a:off x="4413115" y="4699789"/>
            <a:ext cx="3365770" cy="461665"/>
          </a:xfrm>
          <a:prstGeom prst="rect">
            <a:avLst/>
          </a:prstGeom>
          <a:noFill/>
        </p:spPr>
        <p:txBody>
          <a:bodyPr wrap="square" rtlCol="0">
            <a:spAutoFit/>
          </a:bodyPr>
          <a:lstStyle/>
          <a:p>
            <a:pPr algn="ctr"/>
            <a:r>
              <a:rPr lang="en-US" altLang="zh-CN" sz="2400" dirty="0">
                <a:solidFill>
                  <a:prstClr val="black"/>
                </a:solidFill>
                <a:latin typeface="宋体" panose="02010600030101010101" pitchFamily="2" charset="-122"/>
                <a:ea typeface="宋体" panose="02010600030101010101" pitchFamily="2" charset="-122"/>
              </a:rPr>
              <a:t>2024.05.20</a:t>
            </a:r>
            <a:endParaRPr lang="zh-CN" altLang="en-US" sz="2400" dirty="0">
              <a:solidFill>
                <a:prstClr val="black"/>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898F8697-366A-54C3-D55C-9F1DB228D214}"/>
              </a:ext>
            </a:extLst>
          </p:cNvPr>
          <p:cNvGrpSpPr/>
          <p:nvPr/>
        </p:nvGrpSpPr>
        <p:grpSpPr>
          <a:xfrm rot="15433288">
            <a:off x="2951347" y="-245645"/>
            <a:ext cx="6361278" cy="7047820"/>
            <a:chOff x="4297364" y="903288"/>
            <a:chExt cx="2946834" cy="3067178"/>
          </a:xfrm>
          <a:solidFill>
            <a:schemeClr val="accent1">
              <a:alpha val="3000"/>
            </a:schemeClr>
          </a:solidFill>
        </p:grpSpPr>
        <p:sp>
          <p:nvSpPr>
            <p:cNvPr id="8" name="Freeform 5">
              <a:extLst>
                <a:ext uri="{FF2B5EF4-FFF2-40B4-BE49-F238E27FC236}">
                  <a16:creationId xmlns:a16="http://schemas.microsoft.com/office/drawing/2014/main" id="{6B9BDB4B-DE22-F0AC-E383-30469D4C9737}"/>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9" name="Freeform 7">
              <a:extLst>
                <a:ext uri="{FF2B5EF4-FFF2-40B4-BE49-F238E27FC236}">
                  <a16:creationId xmlns:a16="http://schemas.microsoft.com/office/drawing/2014/main" id="{8DE92577-4D70-1932-DC64-0273AAE82BA9}"/>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0" name="Freeform 9">
              <a:extLst>
                <a:ext uri="{FF2B5EF4-FFF2-40B4-BE49-F238E27FC236}">
                  <a16:creationId xmlns:a16="http://schemas.microsoft.com/office/drawing/2014/main" id="{69FB1030-0A7A-210B-8E14-A2C499EF493C}"/>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1" name="Freeform 10">
              <a:extLst>
                <a:ext uri="{FF2B5EF4-FFF2-40B4-BE49-F238E27FC236}">
                  <a16:creationId xmlns:a16="http://schemas.microsoft.com/office/drawing/2014/main" id="{7FF8C01C-7E4E-203D-5E86-C252AB2FB615}"/>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2" name="Freeform 11">
              <a:extLst>
                <a:ext uri="{FF2B5EF4-FFF2-40B4-BE49-F238E27FC236}">
                  <a16:creationId xmlns:a16="http://schemas.microsoft.com/office/drawing/2014/main" id="{503F2E4E-4C33-74BB-4033-511352FCE1F3}"/>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Tree>
    <p:extLst>
      <p:ext uri="{BB962C8B-B14F-4D97-AF65-F5344CB8AC3E}">
        <p14:creationId xmlns:p14="http://schemas.microsoft.com/office/powerpoint/2010/main" val="825847766"/>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88856988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828020" y="1165560"/>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1565937" y="1766580"/>
            <a:ext cx="9317411" cy="1130246"/>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通过对高斯运动和高斯形状随时间的变化进行建模，提出了一种具有有效高斯变形场的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4D-GS (4D Gaussian splatting)</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框架。</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1565937" y="2936927"/>
            <a:ext cx="9317411" cy="1130246"/>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提出了一种多分辨率的编码方法，通过高效的时空结构编码器连接邻近的三维高斯分布，构建丰富的三维高斯特征。</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1565937" y="4087395"/>
            <a:ext cx="9317411" cy="2221762"/>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该方法可以在动态场景中实现实时渲染，合成数据集分辨率为</a:t>
            </a:r>
            <a:r>
              <a:rPr lang="en-US" altLang="zh-CN" sz="2400" dirty="0">
                <a:latin typeface="宋体" panose="02010600030101010101" pitchFamily="2" charset="-122"/>
                <a:ea typeface="宋体" panose="02010600030101010101" pitchFamily="2" charset="-122"/>
              </a:rPr>
              <a:t>800×800</a:t>
            </a:r>
            <a:r>
              <a:rPr lang="zh-CN" altLang="en-US" sz="2400" dirty="0">
                <a:latin typeface="宋体" panose="02010600030101010101" pitchFamily="2" charset="-122"/>
                <a:ea typeface="宋体" panose="02010600030101010101" pitchFamily="2" charset="-122"/>
              </a:rPr>
              <a:t>时高达</a:t>
            </a:r>
            <a:r>
              <a:rPr lang="en-US" altLang="zh-CN" sz="2400" dirty="0">
                <a:latin typeface="宋体" panose="02010600030101010101" pitchFamily="2" charset="-122"/>
                <a:ea typeface="宋体" panose="02010600030101010101" pitchFamily="2" charset="-122"/>
              </a:rPr>
              <a:t>82 FPS</a:t>
            </a:r>
            <a:r>
              <a:rPr lang="zh-CN" altLang="en-US" sz="2400" dirty="0">
                <a:latin typeface="宋体" panose="02010600030101010101" pitchFamily="2" charset="-122"/>
                <a:ea typeface="宋体" panose="02010600030101010101" pitchFamily="2" charset="-122"/>
              </a:rPr>
              <a:t>，真实数据集分辨率为</a:t>
            </a:r>
            <a:r>
              <a:rPr lang="en-US" altLang="zh-CN" sz="2400" dirty="0">
                <a:latin typeface="宋体" panose="02010600030101010101" pitchFamily="2" charset="-122"/>
                <a:ea typeface="宋体" panose="02010600030101010101" pitchFamily="2" charset="-122"/>
              </a:rPr>
              <a:t>1352×1014</a:t>
            </a:r>
            <a:r>
              <a:rPr lang="zh-CN" altLang="en-US" sz="2400" dirty="0">
                <a:latin typeface="宋体" panose="02010600030101010101" pitchFamily="2" charset="-122"/>
                <a:ea typeface="宋体" panose="02010600030101010101" pitchFamily="2" charset="-122"/>
              </a:rPr>
              <a:t>时高达</a:t>
            </a:r>
            <a:r>
              <a:rPr lang="en-US" altLang="zh-CN" sz="2400" dirty="0">
                <a:latin typeface="宋体" panose="02010600030101010101" pitchFamily="2" charset="-122"/>
                <a:ea typeface="宋体" panose="02010600030101010101" pitchFamily="2" charset="-122"/>
              </a:rPr>
              <a:t>30 FPS</a:t>
            </a:r>
            <a:r>
              <a:rPr lang="zh-CN" altLang="en-US" sz="2400" dirty="0">
                <a:latin typeface="宋体" panose="02010600030101010101" pitchFamily="2" charset="-122"/>
                <a:ea typeface="宋体" panose="02010600030101010101" pitchFamily="2" charset="-122"/>
              </a:rPr>
              <a:t>，同时保持与以前最先进的</a:t>
            </a:r>
            <a:r>
              <a:rPr lang="en-US" altLang="zh-CN" sz="2400" dirty="0">
                <a:latin typeface="宋体" panose="02010600030101010101" pitchFamily="2" charset="-122"/>
                <a:ea typeface="宋体" panose="02010600030101010101" pitchFamily="2" charset="-122"/>
              </a:rPr>
              <a:t>(SOTA)</a:t>
            </a:r>
            <a:r>
              <a:rPr lang="zh-CN" altLang="en-US" sz="2400" dirty="0">
                <a:latin typeface="宋体" panose="02010600030101010101" pitchFamily="2" charset="-122"/>
                <a:ea typeface="宋体" panose="02010600030101010101" pitchFamily="2" charset="-122"/>
              </a:rPr>
              <a:t>方法相当或更好的性能，并显示出在</a:t>
            </a:r>
            <a:r>
              <a:rPr lang="en-US" altLang="zh-CN" sz="2400" dirty="0">
                <a:latin typeface="宋体" panose="02010600030101010101" pitchFamily="2" charset="-122"/>
                <a:ea typeface="宋体" panose="02010600030101010101" pitchFamily="2" charset="-122"/>
              </a:rPr>
              <a:t>4D</a:t>
            </a:r>
            <a:r>
              <a:rPr lang="zh-CN" altLang="en-US" sz="2400" dirty="0">
                <a:latin typeface="宋体" panose="02010600030101010101" pitchFamily="2" charset="-122"/>
                <a:ea typeface="宋体" panose="02010600030101010101" pitchFamily="2" charset="-122"/>
              </a:rPr>
              <a:t>场景中编辑和跟踪的潜力。</a:t>
            </a:r>
            <a:endParaRPr lang="en-US" altLang="zh-CN" sz="2400" dirty="0">
              <a:latin typeface="宋体" panose="02010600030101010101" pitchFamily="2" charset="-122"/>
              <a:ea typeface="宋体" panose="02010600030101010101" pitchFamily="2" charset="-122"/>
            </a:endParaRP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525598204"/>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9" name="文本框 8"/>
          <p:cNvSpPr txBox="1"/>
          <p:nvPr>
            <p:custDataLst>
              <p:tags r:id="rId1"/>
            </p:custDataLst>
          </p:nvPr>
        </p:nvSpPr>
        <p:spPr>
          <a:xfrm>
            <a:off x="267364" y="1064201"/>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6" name="文本框 5">
            <a:extLst>
              <a:ext uri="{FF2B5EF4-FFF2-40B4-BE49-F238E27FC236}">
                <a16:creationId xmlns:a16="http://schemas.microsoft.com/office/drawing/2014/main" id="{EAC08E4B-D58D-A8FF-4711-ADD8BC8ED5F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Wu G, Yi T, Fang J, et al. 4d gaussian splatting for real-time dynamic scene rendering[J].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arXiv:2310.08528, 2023. </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735783" y="394068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3" name="图片 2">
            <a:extLst>
              <a:ext uri="{FF2B5EF4-FFF2-40B4-BE49-F238E27FC236}">
                <a16:creationId xmlns:a16="http://schemas.microsoft.com/office/drawing/2014/main" id="{EA706771-F61B-E538-FD43-1BE4529B4B4C}"/>
              </a:ext>
            </a:extLst>
          </p:cNvPr>
          <p:cNvPicPr>
            <a:picLocks noChangeAspect="1"/>
          </p:cNvPicPr>
          <p:nvPr/>
        </p:nvPicPr>
        <p:blipFill>
          <a:blip r:embed="rId5"/>
          <a:stretch>
            <a:fillRect/>
          </a:stretch>
        </p:blipFill>
        <p:spPr>
          <a:xfrm>
            <a:off x="443023" y="1918303"/>
            <a:ext cx="11325638" cy="3816427"/>
          </a:xfrm>
          <a:prstGeom prst="rect">
            <a:avLst/>
          </a:prstGeom>
        </p:spPr>
      </p:pic>
    </p:spTree>
    <p:extLst>
      <p:ext uri="{BB962C8B-B14F-4D97-AF65-F5344CB8AC3E}">
        <p14:creationId xmlns:p14="http://schemas.microsoft.com/office/powerpoint/2010/main" val="4277079253"/>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749398"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672388" y="1797667"/>
                <a:ext cx="10707915"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问题及改进：</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邻近的三维高斯总是共享相似的空间和时间信息。为了有效地建模三维高斯特征，引入了一个高效的时空结构编码器</a:t>
                </a:r>
                <a14:m>
                  <m:oMath xmlns:m="http://schemas.openxmlformats.org/officeDocument/2006/math">
                    <m:r>
                      <a:rPr lang="en-US" altLang="zh-CN" sz="2000" i="1">
                        <a:latin typeface="Cambria Math" panose="02040503050406030204" pitchFamily="18" charset="0"/>
                        <a:ea typeface="Cambria Math" panose="02040503050406030204" pitchFamily="18" charset="0"/>
                        <a:cs typeface="Times New Roman" panose="02020603050405020304" pitchFamily="18" charset="0"/>
                      </a:rPr>
                      <m:t>ℋ</m:t>
                    </m:r>
                  </m:oMath>
                </a14:m>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672388" y="1797667"/>
                <a:ext cx="10707915" cy="741806"/>
              </a:xfrm>
              <a:prstGeom prst="rect">
                <a:avLst/>
              </a:prstGeom>
              <a:blipFill>
                <a:blip r:embed="rId5"/>
                <a:stretch>
                  <a:fillRect l="-512" t="-6557" r="-569" b="-1147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59F01E-65A8-E196-38B8-AD0BB5D8B59C}"/>
              </a:ext>
            </a:extLst>
          </p:cNvPr>
          <p:cNvSpPr txBox="1"/>
          <p:nvPr/>
        </p:nvSpPr>
        <p:spPr>
          <a:xfrm>
            <a:off x="392020" y="1343231"/>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Spatial-Temporal Structure Encoder.</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888002"/>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Gaussian Deformation Field Network</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749398" y="2822172"/>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746125" y="566618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C0EA331-3257-4A24-BADB-A3230A7B3D8C}"/>
                  </a:ext>
                </a:extLst>
              </p:cNvPr>
              <p:cNvSpPr txBox="1"/>
              <p:nvPr/>
            </p:nvSpPr>
            <p:spPr>
              <a:xfrm>
                <a:off x="672388" y="2672225"/>
                <a:ext cx="10707915" cy="89986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时空结构编码器组成：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包括</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个多分辨率平面模块</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𝑅</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𝑗</m:t>
                        </m:r>
                      </m:e>
                    </m:d>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和一个小型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MLP</a:t>
                </a:r>
                <a:r>
                  <a:rPr lang="en-US" altLang="zh-CN" sz="2000" dirty="0">
                    <a:ea typeface="宋体" panose="02010600030101010101" pitchFamily="2" charset="-122"/>
                    <a:cs typeface="Times New Roman" panose="02020603050405020304" pitchFamily="18" charset="0"/>
                  </a:rPr>
                  <a:t> </a:t>
                </a:r>
                <a14:m>
                  <m:oMath xmlns:m="http://schemas.openxmlformats.org/officeDocument/2006/math">
                    <m:sSub>
                      <m:sSubPr>
                        <m:ctrlPr>
                          <a:rPr lang="el-GR"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altLang="zh-CN" sz="2000" i="1">
                            <a:latin typeface="Cambria Math" panose="02040503050406030204" pitchFamily="18" charset="0"/>
                            <a:ea typeface="Cambria Math" panose="02040503050406030204" pitchFamily="18" charset="0"/>
                            <a:cs typeface="Times New Roman" panose="02020603050405020304" pitchFamily="18" charset="0"/>
                          </a:rPr>
                          <m:t>ϕ</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𝑑</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，即</a:t>
                </a:r>
                <a:endParaRPr lang="en-US" altLang="zh-CN" sz="2000" i="1"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10000"/>
                  </a:lnSpc>
                  <a:spcBef>
                    <a:spcPts val="500"/>
                  </a:spcBef>
                  <a:spcAft>
                    <a:spcPts val="300"/>
                  </a:spcAft>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ℋ</m:t>
                      </m:r>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𝐺</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𝑡</m:t>
                          </m:r>
                        </m:e>
                      </m:d>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𝑅</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𝑙</m:t>
                              </m:r>
                            </m:sub>
                          </m:sSub>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l-GR"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altLang="zh-CN" sz="2000" i="1">
                                  <a:latin typeface="Cambria Math" panose="02040503050406030204" pitchFamily="18" charset="0"/>
                                  <a:ea typeface="Cambria Math" panose="02040503050406030204" pitchFamily="18" charset="0"/>
                                  <a:cs typeface="Times New Roman" panose="02020603050405020304" pitchFamily="18" charset="0"/>
                                </a:rPr>
                                <m:t>ϕ</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𝑑</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smtClean="0">
                                  <a:latin typeface="Cambria Math" panose="02040503050406030204" pitchFamily="18" charset="0"/>
                                  <a:ea typeface="Cambria Math" panose="02040503050406030204" pitchFamily="18" charset="0"/>
                                </a:rPr>
                              </m:ctrlPr>
                            </m:d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𝑡</m:t>
                                  </m:r>
                                </m:e>
                              </m:d>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𝑙</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1,2</m:t>
                              </m:r>
                            </m:e>
                          </m:d>
                        </m:e>
                      </m:d>
                    </m:oMath>
                  </m:oMathPara>
                </a14:m>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C0EA331-3257-4A24-BADB-A3230A7B3D8C}"/>
                  </a:ext>
                </a:extLst>
              </p:cNvPr>
              <p:cNvSpPr txBox="1">
                <a:spLocks noRot="1" noChangeAspect="1" noMove="1" noResize="1" noEditPoints="1" noAdjustHandles="1" noChangeArrowheads="1" noChangeShapeType="1" noTextEdit="1"/>
              </p:cNvSpPr>
              <p:nvPr/>
            </p:nvSpPr>
            <p:spPr>
              <a:xfrm>
                <a:off x="672388" y="2672225"/>
                <a:ext cx="10707915" cy="899862"/>
              </a:xfrm>
              <a:prstGeom prst="rect">
                <a:avLst/>
              </a:prstGeom>
              <a:blipFill>
                <a:blip r:embed="rId6"/>
                <a:stretch>
                  <a:fillRect l="-512" t="-4730"/>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5F38F6BB-0BCE-8ACF-0A08-66EBFCE80557}"/>
              </a:ext>
            </a:extLst>
          </p:cNvPr>
          <p:cNvSpPr txBox="1"/>
          <p:nvPr/>
        </p:nvSpPr>
        <p:spPr>
          <a:xfrm>
            <a:off x="11746126" y="3864672"/>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746125" y="490221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6" name="组合 25">
            <a:extLst>
              <a:ext uri="{FF2B5EF4-FFF2-40B4-BE49-F238E27FC236}">
                <a16:creationId xmlns:a16="http://schemas.microsoft.com/office/drawing/2014/main" id="{485F2C48-2202-2BEB-E8CA-31C99ED26AB2}"/>
              </a:ext>
            </a:extLst>
          </p:cNvPr>
          <p:cNvGrpSpPr/>
          <p:nvPr/>
        </p:nvGrpSpPr>
        <p:grpSpPr>
          <a:xfrm>
            <a:off x="672388" y="3704839"/>
            <a:ext cx="11135299" cy="1787598"/>
            <a:chOff x="672388" y="3228521"/>
            <a:chExt cx="11135299" cy="1787598"/>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15CD0BD-090E-1160-7B2C-99EEE3212B19}"/>
                    </a:ext>
                  </a:extLst>
                </p:cNvPr>
                <p:cNvSpPr txBox="1"/>
                <p:nvPr/>
              </p:nvSpPr>
              <p:spPr>
                <a:xfrm>
                  <a:off x="672388" y="3228521"/>
                  <a:ext cx="11135299" cy="1095877"/>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编码器的实现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高斯的位置</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作为输入，每个体素模块定义为</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𝑅</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e>
                      </m:d>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𝑅</m:t>
                          </m:r>
                        </m:e>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h</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𝑙</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𝑙</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𝑗</m:t>
                              </m:r>
                            </m:sub>
                          </m:sSub>
                        </m:sup>
                      </m:sSup>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cs typeface="Times New Roman" panose="02020603050405020304" pitchFamily="18" charset="0"/>
                        </a:rPr>
                        <m:t>h</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表示特征的隐藏维度，</a:t>
                  </a:r>
                  <a:r>
                    <a:rPr lang="en-US" altLang="zh-CN" dirty="0"/>
                    <a:t> </a:t>
                  </a:r>
                  <a14:m>
                    <m:oMath xmlns:m="http://schemas.openxmlformats.org/officeDocument/2006/math">
                      <m:r>
                        <a:rPr lang="en-US" altLang="zh-CN" b="0" i="1" smtClean="0">
                          <a:latin typeface="Cambria Math" panose="02040503050406030204" pitchFamily="18" charset="0"/>
                        </a:rPr>
                        <m:t>𝑁</m:t>
                      </m:r>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代表体素网格的基本分辨率，</a:t>
                  </a:r>
                  <a:r>
                    <a:rPr lang="en-US" altLang="zh-CN" dirty="0"/>
                    <a:t> </a:t>
                  </a:r>
                  <a14:m>
                    <m:oMath xmlns:m="http://schemas.openxmlformats.org/officeDocument/2006/math">
                      <m:r>
                        <a:rPr lang="en-US" altLang="zh-CN" b="0" i="1" smtClean="0">
                          <a:latin typeface="Cambria Math" panose="02040503050406030204" pitchFamily="18" charset="0"/>
                        </a:rPr>
                        <m:t>𝑙</m:t>
                      </m:r>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表示</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上采样规模，使用双线性插值方法</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interp</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计算网格顶点处的体素特征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h</m:t>
                          </m:r>
                        </m:sub>
                      </m:sSub>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，公式如下：</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515CD0BD-090E-1160-7B2C-99EEE3212B19}"/>
                    </a:ext>
                  </a:extLst>
                </p:cNvPr>
                <p:cNvSpPr txBox="1">
                  <a:spLocks noRot="1" noChangeAspect="1" noMove="1" noResize="1" noEditPoints="1" noAdjustHandles="1" noChangeArrowheads="1" noChangeShapeType="1" noTextEdit="1"/>
                </p:cNvSpPr>
                <p:nvPr/>
              </p:nvSpPr>
              <p:spPr>
                <a:xfrm>
                  <a:off x="672388" y="3228521"/>
                  <a:ext cx="11135299" cy="1095877"/>
                </a:xfrm>
                <a:prstGeom prst="rect">
                  <a:avLst/>
                </a:prstGeom>
                <a:blipFill>
                  <a:blip r:embed="rId7"/>
                  <a:stretch>
                    <a:fillRect l="-493" t="-3333" b="-9444"/>
                  </a:stretch>
                </a:blipFill>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DC3BAE0A-FFF5-18EE-4352-43E1264F7509}"/>
                </a:ext>
              </a:extLst>
            </p:cNvPr>
            <p:cNvGrpSpPr/>
            <p:nvPr/>
          </p:nvGrpSpPr>
          <p:grpSpPr>
            <a:xfrm>
              <a:off x="1817715" y="4358802"/>
              <a:ext cx="8650621" cy="657317"/>
              <a:chOff x="793196" y="4349838"/>
              <a:chExt cx="8650621" cy="657317"/>
            </a:xfrm>
          </p:grpSpPr>
          <p:pic>
            <p:nvPicPr>
              <p:cNvPr id="6" name="图片 5">
                <a:extLst>
                  <a:ext uri="{FF2B5EF4-FFF2-40B4-BE49-F238E27FC236}">
                    <a16:creationId xmlns:a16="http://schemas.microsoft.com/office/drawing/2014/main" id="{E1575214-3323-F5D8-FFD3-055F352A6EAD}"/>
                  </a:ext>
                </a:extLst>
              </p:cNvPr>
              <p:cNvPicPr>
                <a:picLocks noChangeAspect="1"/>
              </p:cNvPicPr>
              <p:nvPr/>
            </p:nvPicPr>
            <p:blipFill>
              <a:blip r:embed="rId8"/>
              <a:stretch>
                <a:fillRect/>
              </a:stretch>
            </p:blipFill>
            <p:spPr>
              <a:xfrm>
                <a:off x="793196" y="4349838"/>
                <a:ext cx="3696216" cy="657317"/>
              </a:xfrm>
              <a:prstGeom prst="rect">
                <a:avLst/>
              </a:prstGeom>
            </p:spPr>
          </p:pic>
          <p:pic>
            <p:nvPicPr>
              <p:cNvPr id="16" name="图片 15">
                <a:extLst>
                  <a:ext uri="{FF2B5EF4-FFF2-40B4-BE49-F238E27FC236}">
                    <a16:creationId xmlns:a16="http://schemas.microsoft.com/office/drawing/2014/main" id="{E4147DC4-F888-4D1F-D4CC-054FF0946978}"/>
                  </a:ext>
                </a:extLst>
              </p:cNvPr>
              <p:cNvPicPr>
                <a:picLocks noChangeAspect="1"/>
              </p:cNvPicPr>
              <p:nvPr/>
            </p:nvPicPr>
            <p:blipFill>
              <a:blip r:embed="rId9"/>
              <a:stretch>
                <a:fillRect/>
              </a:stretch>
            </p:blipFill>
            <p:spPr>
              <a:xfrm>
                <a:off x="4394862" y="4372952"/>
                <a:ext cx="5048955" cy="438211"/>
              </a:xfrm>
              <a:prstGeom prst="rect">
                <a:avLst/>
              </a:prstGeom>
            </p:spPr>
          </p:pic>
        </p:grp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E3F41A2-38CF-C0D7-D6B8-181C31412B08}"/>
                  </a:ext>
                </a:extLst>
              </p:cNvPr>
              <p:cNvSpPr txBox="1"/>
              <p:nvPr/>
            </p:nvSpPr>
            <p:spPr>
              <a:xfrm>
                <a:off x="1113183" y="5585432"/>
                <a:ext cx="10446026" cy="406330"/>
              </a:xfrm>
              <a:prstGeom prst="rect">
                <a:avLst/>
              </a:prstGeom>
              <a:noFill/>
            </p:spPr>
            <p:txBody>
              <a:bodyPr wrap="square">
                <a:spAutoFit/>
              </a:bodyPr>
              <a:lstStyle/>
              <a:p>
                <a:pPr>
                  <a:lnSpc>
                    <a:spcPct val="110000"/>
                  </a:lnSpc>
                  <a:spcBef>
                    <a:spcPts val="500"/>
                  </a:spcBef>
                  <a:spcAft>
                    <a:spcPts val="300"/>
                  </a:spcAf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最后，使用小型</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MLP</a:t>
                </a:r>
                <a:r>
                  <a:rPr lang="el-GR" altLang="zh-CN" sz="2000" b="0" dirty="0">
                    <a:ea typeface="Cambria Math" panose="02040503050406030204" pitchFamily="18" charset="0"/>
                    <a:cs typeface="Times New Roman" panose="02020603050405020304" pitchFamily="18" charset="0"/>
                  </a:rPr>
                  <a:t> </a:t>
                </a:r>
                <a14:m>
                  <m:oMath xmlns:m="http://schemas.openxmlformats.org/officeDocument/2006/math">
                    <m:sSub>
                      <m:sSubPr>
                        <m:ctrlPr>
                          <a:rPr lang="el-GR"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altLang="zh-CN" sz="2000" i="1">
                            <a:latin typeface="Cambria Math" panose="02040503050406030204" pitchFamily="18" charset="0"/>
                            <a:ea typeface="Cambria Math" panose="02040503050406030204" pitchFamily="18" charset="0"/>
                            <a:cs typeface="Times New Roman" panose="02020603050405020304" pitchFamily="18" charset="0"/>
                          </a:rPr>
                          <m:t>ϕ</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𝑑</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将所有特征合并，得到最终的特征表示</a:t>
                </a:r>
                <a14:m>
                  <m:oMath xmlns:m="http://schemas.openxmlformats.org/officeDocument/2006/math">
                    <m:sSub>
                      <m:sSubPr>
                        <m:ctrlPr>
                          <a:rPr lang="el-GR"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𝑑</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l-GR"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altLang="zh-CN" sz="2000" i="1">
                            <a:latin typeface="Cambria Math" panose="02040503050406030204" pitchFamily="18" charset="0"/>
                            <a:ea typeface="Cambria Math" panose="02040503050406030204" pitchFamily="18" charset="0"/>
                            <a:cs typeface="Times New Roman" panose="02020603050405020304" pitchFamily="18" charset="0"/>
                          </a:rPr>
                          <m:t>ϕ</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𝑑</m:t>
                        </m:r>
                      </m:sub>
                    </m:sSub>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h</m:t>
                            </m:r>
                          </m:sub>
                        </m:sSub>
                      </m:e>
                    </m:d>
                  </m:oMath>
                </a14:m>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AE3F41A2-38CF-C0D7-D6B8-181C31412B08}"/>
                  </a:ext>
                </a:extLst>
              </p:cNvPr>
              <p:cNvSpPr txBox="1">
                <a:spLocks noRot="1" noChangeAspect="1" noMove="1" noResize="1" noEditPoints="1" noAdjustHandles="1" noChangeArrowheads="1" noChangeShapeType="1" noTextEdit="1"/>
              </p:cNvSpPr>
              <p:nvPr/>
            </p:nvSpPr>
            <p:spPr>
              <a:xfrm>
                <a:off x="1113183" y="5585432"/>
                <a:ext cx="10446026" cy="406330"/>
              </a:xfrm>
              <a:prstGeom prst="rect">
                <a:avLst/>
              </a:prstGeom>
              <a:blipFill>
                <a:blip r:embed="rId10"/>
                <a:stretch>
                  <a:fillRect l="-642" t="-10448" b="-25373"/>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F284AE55-46A4-F388-A676-AE9E7E5635CB}"/>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Wu G, Yi T, Fang J, et al. 4d gaussian splatting for real-time dynamic scene rendering[J].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arXiv:2310.08528, 2023. </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802417943"/>
      </p:ext>
    </p:extLst>
  </p:cSld>
  <p:clrMapOvr>
    <a:masterClrMapping/>
  </p:clrMapOvr>
  <p:transition>
    <p:wip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JkMTMwYjZmNjQzNTMwNjE2ZmYwY2NkZWU3MjgyZWQifQ=="/>
  <p:tag name="KSO_WPP_MARK_KEY" val="5444498b-26d2-49ff-b7f2-b5957cbeff7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19355</TotalTime>
  <Words>4868</Words>
  <Application>Microsoft Office PowerPoint</Application>
  <PresentationFormat>宽屏</PresentationFormat>
  <Paragraphs>387</Paragraphs>
  <Slides>49</Slides>
  <Notes>49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49</vt:i4>
      </vt:variant>
    </vt:vector>
  </HeadingPairs>
  <TitlesOfParts>
    <vt:vector size="64" baseType="lpstr">
      <vt:lpstr>-apple-system</vt:lpstr>
      <vt:lpstr>PingFangSC-Regular</vt:lpstr>
      <vt:lpstr>Söhne</vt:lpstr>
      <vt:lpstr>等线</vt:lpstr>
      <vt:lpstr>等线 Light</vt:lpstr>
      <vt:lpstr>黑体</vt:lpstr>
      <vt:lpstr>思源黑体 Normal</vt:lpstr>
      <vt:lpstr>宋体</vt:lpstr>
      <vt:lpstr>微软雅黑</vt:lpstr>
      <vt:lpstr>微软雅黑 Light</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Lidong</cp:lastModifiedBy>
  <cp:revision>859</cp:revision>
  <dcterms:created xsi:type="dcterms:W3CDTF">2021-06-12T07:20:00Z</dcterms:created>
  <dcterms:modified xsi:type="dcterms:W3CDTF">2024-05-19T17:00:57Z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6480CACBD99143468DF16E9377917C17</vt:lpwstr>
  </property>
  <property fmtid="{D5CDD505-2E9C-101B-9397-08002B2CF9AE}" pid="3" name="KSOProductBuildVer">
    <vt:lpwstr>2052-12.1.0.15374</vt:lpwstr>
  </property>
</Properties>
</file>